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4" r:id="rId6"/>
    <p:sldMasterId id="2147483667" r:id="rId7"/>
  </p:sldMasterIdLst>
  <p:notesMasterIdLst>
    <p:notesMasterId r:id="rId35"/>
  </p:notesMasterIdLst>
  <p:sldIdLst>
    <p:sldId id="256" r:id="rId8"/>
    <p:sldId id="257" r:id="rId9"/>
    <p:sldId id="258" r:id="rId10"/>
    <p:sldId id="259" r:id="rId11"/>
    <p:sldId id="260" r:id="rId12"/>
    <p:sldId id="4111" r:id="rId13"/>
    <p:sldId id="275" r:id="rId14"/>
    <p:sldId id="264" r:id="rId15"/>
    <p:sldId id="263" r:id="rId16"/>
    <p:sldId id="267" r:id="rId17"/>
    <p:sldId id="266" r:id="rId18"/>
    <p:sldId id="268" r:id="rId19"/>
    <p:sldId id="4119" r:id="rId20"/>
    <p:sldId id="4117" r:id="rId21"/>
    <p:sldId id="271" r:id="rId22"/>
    <p:sldId id="4112" r:id="rId23"/>
    <p:sldId id="4113" r:id="rId24"/>
    <p:sldId id="272" r:id="rId25"/>
    <p:sldId id="444" r:id="rId26"/>
    <p:sldId id="445" r:id="rId27"/>
    <p:sldId id="269" r:id="rId28"/>
    <p:sldId id="273" r:id="rId29"/>
    <p:sldId id="4120" r:id="rId30"/>
    <p:sldId id="4121" r:id="rId31"/>
    <p:sldId id="274" r:id="rId32"/>
    <p:sldId id="4109" r:id="rId33"/>
    <p:sldId id="411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encer Bonnie" initials="SB" lastIdx="4" clrIdx="0">
    <p:extLst>
      <p:ext uri="{19B8F6BF-5375-455C-9EA6-DF929625EA0E}">
        <p15:presenceInfo xmlns:p15="http://schemas.microsoft.com/office/powerpoint/2012/main" userId="S::spencer@achievebrowncounty.org::5cd9203e-199b-4a2d-a5b0-fcbc06e87d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4E1"/>
    <a:srgbClr val="00A3E5"/>
    <a:srgbClr val="EC691A"/>
    <a:srgbClr val="B3BBC2"/>
    <a:srgbClr val="8C82D1"/>
    <a:srgbClr val="FFFFFF"/>
    <a:srgbClr val="FFBE00"/>
    <a:srgbClr val="FF5C00"/>
    <a:srgbClr val="FF2D72"/>
    <a:srgbClr val="88A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1F4E1-6EE3-4008-8148-6EDA3643A484}" v="3852" dt="2020-07-15T21:39:50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5" autoAdjust="0"/>
    <p:restoredTop sz="94660"/>
  </p:normalViewPr>
  <p:slideViewPr>
    <p:cSldViewPr snapToGrid="0">
      <p:cViewPr varScale="1">
        <p:scale>
          <a:sx n="28" d="100"/>
          <a:sy n="28" d="100"/>
        </p:scale>
        <p:origin x="6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6T20:01:36.06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1,'43'-1,"0"2,0 2,30 7,87 15,106 2,-114-11,-101-10,-1 3,20 7,-15-3,47 4,-25-11,0-4,19-4,7 0,1092 2,-1139 3,-1 2,35 8,-9-1,37 2,30 3,1 8,17 2,112 15,-202-33,-1-1,0-3,45-3,-94-1,0 1,0 1,-1 1,3 2,-1-1,1 0,0-2,9 0,21-3,2 0,29 5,23 3,71-6,-163-1,0 1,-1 1,1 1,11 3,-7-1,1-2,14 2,13-1,-1 2,-1 2,-11-2,1-3,12-1,-13 0,-1 1,16 4,-19-1,1 1,0-1,0-2,1-1,20-1,-40-4,-2 1,0-1,-1 2,1 0,0 1,0 0,0 1,56 20,-54-16,1 0,0-2,1 0,0-1,-1-1,10 1,156-4,-79-2,352 2,-424 2,-1 0,2 3,2-1,16 0,-9-1,1 2,-2 1,4 3,12 2,8-1,31-4,97-6,-78-1,50 3,39 11,-36-1,63-7,-227-5,7 0,1 0,-1-1,1 0,-1-1,1-1,-1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EBFC4-FB7F-48DE-B88E-08FC33695DCC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32F6-9717-4ABD-AFF6-DDB974233C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8A90-0780-443C-9AA8-E6233714C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D80A1-AE1B-44A8-B4C3-1A7CD222A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EE9A9-4AB4-4AFC-8E5C-A5E19F2F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77664-6BA7-41C7-A580-B71C1D84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7247B-94B7-48D9-93C4-4AA7E56F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7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4E75-92CD-4D87-854B-4AC832A4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2ECE9-AE34-4A58-816F-2825754CD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075CB-376C-42D9-895C-81E49AF6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1C7C-B964-4C14-9C39-1CDF1768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53258-30E5-4E4D-9E23-F4E4AD9B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9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BB571-E78C-4D5B-8BFF-3F4A79CA9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7ED6B-C156-429C-8ECB-6C08BAF3A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E0BDB-FA22-4BCE-8906-0538EAB9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ACE4E-2734-4314-83A4-948A8C17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F6A8B-29A8-4582-BE13-76A81848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2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178F4C-F43F-4169-B54C-49E90A99A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765" y="248395"/>
            <a:ext cx="11018153" cy="65137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96188132-4D0E-4AF6-8558-8F75072ADB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1765" y="1330326"/>
            <a:ext cx="11018153" cy="4824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37997D-1428-584B-B370-F0476E0A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1045" y="6460858"/>
            <a:ext cx="386945" cy="219545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BFA3533-FDD3-5D48-BCF3-3B17637A09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89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215103-1F7C-4240-A5B2-7AC8F2DA251F}"/>
              </a:ext>
            </a:extLst>
          </p:cNvPr>
          <p:cNvSpPr/>
          <p:nvPr/>
        </p:nvSpPr>
        <p:spPr>
          <a:xfrm>
            <a:off x="0" y="987552"/>
            <a:ext cx="12192000" cy="54498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178F4C-F43F-4169-B54C-49E90A99A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765" y="248395"/>
            <a:ext cx="11018153" cy="65137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96188132-4D0E-4AF6-8558-8F75072ADB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1765" y="1330326"/>
            <a:ext cx="11018153" cy="4824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3E33CC-0C09-E54B-BD9F-B54B3EBD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1045" y="6460858"/>
            <a:ext cx="386945" cy="219545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BFA3533-FDD3-5D48-BCF3-3B17637A09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4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AD4C67-6790-435B-8DF9-5BA1B99CDF07}"/>
              </a:ext>
            </a:extLst>
          </p:cNvPr>
          <p:cNvSpPr/>
          <p:nvPr/>
        </p:nvSpPr>
        <p:spPr>
          <a:xfrm>
            <a:off x="0" y="980687"/>
            <a:ext cx="12196155" cy="5447238"/>
          </a:xfrm>
          <a:prstGeom prst="rect">
            <a:avLst/>
          </a:prstGeom>
          <a:solidFill>
            <a:srgbClr val="4255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srgbClr val="F379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F76CD8-0CAE-47E9-BAC2-019CB86450F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278034" y="1330325"/>
            <a:ext cx="5331884" cy="4622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9EF09A4-9141-44D5-85A2-FDF9471C73F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82083" y="1330325"/>
            <a:ext cx="5331884" cy="4622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F09D123-572D-4378-B0DB-2AD2EC65F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765" y="248395"/>
            <a:ext cx="11018153" cy="65137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4F4840-14FD-B04B-9C7D-77854AB58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1045" y="6460858"/>
            <a:ext cx="386945" cy="219545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BFA3533-FDD3-5D48-BCF3-3B17637A09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50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349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4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98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11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4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77CE-78C1-49AE-8B08-4071196F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8D5E0-528E-4CD5-B280-0A361C9FD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DE633-B672-4F0C-A462-3CFB1EC1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35BBA-F976-435D-88E0-36F2992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6EE35-CC5A-48C9-BC86-428A4153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20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02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25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66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43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03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7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2265-8B90-4356-A667-F0B500B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4FDDD-E092-4207-8DF1-BB7E5CC39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FA686-7271-4C52-9B3F-8EF912D04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D59BD-73D5-4590-A632-9F15C6B8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537A7-1930-4153-8DC1-4C89FFFF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9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C829-D39D-4CE3-8DF9-DD5F20D2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B8CDB-361A-4A86-A924-F8A943232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8C9C3-6B1F-4BE8-9AE4-E37A4569C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BC7D7-D4A3-4EEB-9558-4A7A16DA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61FCC-2FC4-4EB8-80B2-E81051CD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9AA4C-CDB9-4081-8BA9-B8CADF23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0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992A-5656-42CA-80DF-51F7A020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01F90-21D4-4EB4-996F-853680E0E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849F4-0177-4998-B730-0B2EE8E7A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05B98-220B-4633-AE90-787D0B357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0E045-052F-4620-AFAC-6FA1BBF6C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25E3F-B175-4D5D-9429-DF053F62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AE916-62F6-4B5E-9FEC-27DC4AFF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E6A74-A0EC-43B6-B45E-FB701F2A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0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B00F-36D5-4766-B261-76AFE30A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CF316-B407-4FF3-B4CB-6E6613FE2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3D995-4387-4FB3-873F-BAD01FBC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56EE6-8F0E-46AF-B3BD-6935403E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D52DAF-5D24-47F5-AFF4-EE79DEF6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FE671-05A6-44CB-98AF-39FBE134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E8BC9-5E4B-4234-8430-6CB63DCB4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7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BB9F-44D3-47A0-9FB2-70835161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65E8-41EF-4141-8CCE-7AA95F98A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43B08-9F4D-47F0-BA04-B21E5C1BF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93CC0-0C86-4DFE-9B46-250E4D2C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9CC8C-FCE5-49EE-B18F-CE84F2FA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1797E-2015-4FAC-A64B-4BEAAEA8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0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E494-8D06-4CB8-9C6E-02FF28A8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4DAC1-929E-409A-A72A-D6A97D55B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D2375-1EC2-408C-93B7-DA0FCE86D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E47B3-5647-48D2-B0F2-984B04F5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E1AD1-FF64-43F9-BD7A-9FCB522C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71CF7-2DBB-474A-A99F-42BE344F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3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96111A-DD3F-42E6-8561-55039DD8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C67BA-535F-4684-B2A1-D214D7C9D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E079B-0434-4615-AA2C-4076F0496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1EA7E-9BE3-416C-994B-9053E93C122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FA668-8263-4EBA-8847-4D02B91B7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BDC0-7740-4FD0-B07C-7880A24CE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19E05-1D6E-4B95-B6B6-8C270FDDE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16ECEF-6634-1D40-98EA-C3023EAAF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CE3E2E-E0DC-E147-9F1F-9A4462D50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1045" y="6460858"/>
            <a:ext cx="386945" cy="219545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BFA3533-FDD3-5D48-BCF3-3B17637A09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DAC85-3D33-D943-81AC-0AFFE40D36D2}"/>
              </a:ext>
            </a:extLst>
          </p:cNvPr>
          <p:cNvSpPr/>
          <p:nvPr userDrawn="1"/>
        </p:nvSpPr>
        <p:spPr>
          <a:xfrm>
            <a:off x="318288" y="6537903"/>
            <a:ext cx="968215" cy="16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67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© StriveTogether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9FC009-3C24-CD40-AE69-31A40CEAE7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538" y="6547736"/>
            <a:ext cx="966906" cy="1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87DDA4-93F2-7A45-9BB3-0ED68A4AA170}"/>
              </a:ext>
            </a:extLst>
          </p:cNvPr>
          <p:cNvSpPr/>
          <p:nvPr userDrawn="1"/>
        </p:nvSpPr>
        <p:spPr>
          <a:xfrm>
            <a:off x="11154250" y="381000"/>
            <a:ext cx="277139" cy="27706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Poppins 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132A2-AB80-A845-8566-11C55587F84F}"/>
              </a:ext>
            </a:extLst>
          </p:cNvPr>
          <p:cNvSpPr txBox="1"/>
          <p:nvPr userDrawn="1"/>
        </p:nvSpPr>
        <p:spPr>
          <a:xfrm>
            <a:off x="11217478" y="442590"/>
            <a:ext cx="150683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fld id="{C2130A1F-96FE-9345-9E91-FD9BE4197128}" type="slidenum">
              <a:rPr lang="en-US" sz="1000" b="0" i="0" spc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 algn="ctr"/>
              <a:t>‹#›</a:t>
            </a:fld>
            <a:endParaRPr lang="en-US" sz="1400" b="0" i="0" spc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482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b="1" i="0" kern="1200">
          <a:solidFill>
            <a:schemeClr val="tx2"/>
          </a:solidFill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2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50.sv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hyperlink" Target="http://edtech.gr/byod-fere-ti-diki-sou-siskeui/" TargetMode="External"/><Relationship Id="rId9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4.svg"/><Relationship Id="rId7" Type="http://schemas.openxmlformats.org/officeDocument/2006/relationships/hyperlink" Target="https://www.carelike.com/" TargetMode="External"/><Relationship Id="rId12" Type="http://schemas.openxmlformats.org/officeDocument/2006/relationships/image" Target="../media/image62.png"/><Relationship Id="rId17" Type="http://schemas.openxmlformats.org/officeDocument/2006/relationships/image" Target="../media/image67.jpg"/><Relationship Id="rId2" Type="http://schemas.openxmlformats.org/officeDocument/2006/relationships/image" Target="../media/image5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svg"/><Relationship Id="rId5" Type="http://schemas.openxmlformats.org/officeDocument/2006/relationships/image" Target="../media/image56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4.png"/><Relationship Id="rId26" Type="http://schemas.openxmlformats.org/officeDocument/2006/relationships/image" Target="../media/image80.png"/><Relationship Id="rId3" Type="http://schemas.openxmlformats.org/officeDocument/2006/relationships/image" Target="../media/image68.svg"/><Relationship Id="rId21" Type="http://schemas.openxmlformats.org/officeDocument/2006/relationships/image" Target="../media/image75.svg"/><Relationship Id="rId7" Type="http://schemas.openxmlformats.org/officeDocument/2006/relationships/hyperlink" Target="https://www.carelike.com/" TargetMode="External"/><Relationship Id="rId12" Type="http://schemas.openxmlformats.org/officeDocument/2006/relationships/image" Target="../media/image62.png"/><Relationship Id="rId17" Type="http://schemas.openxmlformats.org/officeDocument/2006/relationships/image" Target="../media/image73.svg"/><Relationship Id="rId25" Type="http://schemas.openxmlformats.org/officeDocument/2006/relationships/image" Target="../media/image79.svg"/><Relationship Id="rId33" Type="http://schemas.openxmlformats.org/officeDocument/2006/relationships/image" Target="../media/image66.png"/><Relationship Id="rId2" Type="http://schemas.openxmlformats.org/officeDocument/2006/relationships/image" Target="../media/image53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29" Type="http://schemas.openxmlformats.org/officeDocument/2006/relationships/image" Target="../media/image8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svg"/><Relationship Id="rId24" Type="http://schemas.openxmlformats.org/officeDocument/2006/relationships/image" Target="../media/image78.png"/><Relationship Id="rId32" Type="http://schemas.openxmlformats.org/officeDocument/2006/relationships/image" Target="../media/image85.svg"/><Relationship Id="rId5" Type="http://schemas.openxmlformats.org/officeDocument/2006/relationships/image" Target="../media/image69.svg"/><Relationship Id="rId15" Type="http://schemas.openxmlformats.org/officeDocument/2006/relationships/image" Target="../media/image71.svg"/><Relationship Id="rId23" Type="http://schemas.openxmlformats.org/officeDocument/2006/relationships/image" Target="../media/image77.svg"/><Relationship Id="rId28" Type="http://schemas.openxmlformats.org/officeDocument/2006/relationships/image" Target="../media/image82.png"/><Relationship Id="rId10" Type="http://schemas.openxmlformats.org/officeDocument/2006/relationships/image" Target="../media/image60.png"/><Relationship Id="rId19" Type="http://schemas.openxmlformats.org/officeDocument/2006/relationships/image" Target="../media/image65.svg"/><Relationship Id="rId31" Type="http://schemas.openxmlformats.org/officeDocument/2006/relationships/image" Target="../media/image84.png"/><Relationship Id="rId4" Type="http://schemas.openxmlformats.org/officeDocument/2006/relationships/image" Target="../media/image55.png"/><Relationship Id="rId9" Type="http://schemas.openxmlformats.org/officeDocument/2006/relationships/image" Target="../media/image59.svg"/><Relationship Id="rId14" Type="http://schemas.openxmlformats.org/officeDocument/2006/relationships/image" Target="../media/image70.png"/><Relationship Id="rId22" Type="http://schemas.openxmlformats.org/officeDocument/2006/relationships/image" Target="../media/image76.png"/><Relationship Id="rId27" Type="http://schemas.openxmlformats.org/officeDocument/2006/relationships/image" Target="../media/image81.svg"/><Relationship Id="rId30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66.png"/><Relationship Id="rId3" Type="http://schemas.openxmlformats.org/officeDocument/2006/relationships/image" Target="../media/image89.svg"/><Relationship Id="rId7" Type="http://schemas.openxmlformats.org/officeDocument/2006/relationships/image" Target="../media/image92.png"/><Relationship Id="rId12" Type="http://schemas.openxmlformats.org/officeDocument/2006/relationships/image" Target="../media/image96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0" Type="http://schemas.microsoft.com/office/2007/relationships/hdphoto" Target="../media/hdphoto3.wdp"/><Relationship Id="rId4" Type="http://schemas.openxmlformats.org/officeDocument/2006/relationships/image" Target="../media/image90.jpeg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9E77116E-37A1-4A8A-8D45-9AB25DC87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5" t="1" r="10662" b="3047"/>
          <a:stretch/>
        </p:blipFill>
        <p:spPr>
          <a:xfrm>
            <a:off x="2968273" y="-844"/>
            <a:ext cx="6255454" cy="3411416"/>
          </a:xfrm>
          <a:prstGeom prst="rect">
            <a:avLst/>
          </a:prstGeom>
        </p:spPr>
      </p:pic>
      <p:pic>
        <p:nvPicPr>
          <p:cNvPr id="6" name="Picture 2" descr="Green Bay West graduating seniors participate in their graduation ceremony at the Kress Center on Sunday, June 2, 2019 in Green Bay, Wis.">
            <a:extLst>
              <a:ext uri="{FF2B5EF4-FFF2-40B4-BE49-F238E27FC236}">
                <a16:creationId xmlns:a16="http://schemas.microsoft.com/office/drawing/2014/main" id="{3C498E62-0706-4345-BBBE-F3307D602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20951" r="5577" b="4549"/>
          <a:stretch/>
        </p:blipFill>
        <p:spPr bwMode="auto">
          <a:xfrm>
            <a:off x="2974152" y="3410560"/>
            <a:ext cx="6243696" cy="348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days college students have diverse needs. These two schools get it.">
            <a:extLst>
              <a:ext uri="{FF2B5EF4-FFF2-40B4-BE49-F238E27FC236}">
                <a16:creationId xmlns:a16="http://schemas.microsoft.com/office/drawing/2014/main" id="{68220EEC-C93F-4D3D-A9E1-D460DB96A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47985"/>
          <a:stretch/>
        </p:blipFill>
        <p:spPr bwMode="auto">
          <a:xfrm>
            <a:off x="9217577" y="0"/>
            <a:ext cx="2974423" cy="341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982BE-19D5-4C10-93EC-F4AC722D7F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89" t="-1322" r="21518" b="-1664"/>
          <a:stretch/>
        </p:blipFill>
        <p:spPr>
          <a:xfrm>
            <a:off x="-67860" y="3331732"/>
            <a:ext cx="3045124" cy="3605096"/>
          </a:xfrm>
          <a:prstGeom prst="rect">
            <a:avLst/>
          </a:prstGeom>
        </p:spPr>
      </p:pic>
      <p:pic>
        <p:nvPicPr>
          <p:cNvPr id="1028" name="Picture 4" descr="5 Reasons Kids Should Spend More Time Outdoors This Summer - Park ...">
            <a:extLst>
              <a:ext uri="{FF2B5EF4-FFF2-40B4-BE49-F238E27FC236}">
                <a16:creationId xmlns:a16="http://schemas.microsoft.com/office/drawing/2014/main" id="{AB145397-01C9-40AA-A21D-E5F2B92B6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527"/>
          <a:stretch/>
        </p:blipFill>
        <p:spPr bwMode="auto">
          <a:xfrm>
            <a:off x="9217577" y="3405284"/>
            <a:ext cx="2974423" cy="34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4C1265-C067-4078-A0F5-ECE6FB2609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41"/>
          <a:stretch/>
        </p:blipFill>
        <p:spPr>
          <a:xfrm>
            <a:off x="-4191" y="-3537"/>
            <a:ext cx="2982974" cy="3419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E42D34-53AD-468E-A789-592E62D18468}"/>
              </a:ext>
            </a:extLst>
          </p:cNvPr>
          <p:cNvSpPr txBox="1"/>
          <p:nvPr/>
        </p:nvSpPr>
        <p:spPr>
          <a:xfrm>
            <a:off x="1792014" y="2186148"/>
            <a:ext cx="86237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7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Working Together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To advance positive, cradle-to career-outcomes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for ALL young people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1CBEE-E286-48E8-B378-6D328E89FC97}"/>
              </a:ext>
            </a:extLst>
          </p:cNvPr>
          <p:cNvSpPr txBox="1"/>
          <p:nvPr/>
        </p:nvSpPr>
        <p:spPr>
          <a:xfrm>
            <a:off x="3368566" y="5701862"/>
            <a:ext cx="549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2020 Investor Briefing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047BC-AD84-42A3-8895-118A0F50CF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9609" y="4569516"/>
            <a:ext cx="2552781" cy="10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0790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EB44CC-3075-4F31-BC80-21F57871A262}"/>
              </a:ext>
            </a:extLst>
          </p:cNvPr>
          <p:cNvSpPr txBox="1"/>
          <p:nvPr/>
        </p:nvSpPr>
        <p:spPr>
          <a:xfrm>
            <a:off x="5880311" y="2905896"/>
            <a:ext cx="616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Educational Institutions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4F5EF-B8FB-4630-AC3B-8F4AEBCAEBA6}"/>
              </a:ext>
            </a:extLst>
          </p:cNvPr>
          <p:cNvSpPr txBox="1"/>
          <p:nvPr/>
        </p:nvSpPr>
        <p:spPr>
          <a:xfrm>
            <a:off x="4747862" y="2674854"/>
            <a:ext cx="1153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A3E5"/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177E1-B48F-4577-BB98-58A929A6670E}"/>
              </a:ext>
            </a:extLst>
          </p:cNvPr>
          <p:cNvSpPr txBox="1"/>
          <p:nvPr/>
        </p:nvSpPr>
        <p:spPr>
          <a:xfrm>
            <a:off x="5880311" y="3837760"/>
            <a:ext cx="577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EC691A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Health Care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7E2B8-E8D7-485F-816A-07D7DF322873}"/>
              </a:ext>
            </a:extLst>
          </p:cNvPr>
          <p:cNvSpPr txBox="1"/>
          <p:nvPr/>
        </p:nvSpPr>
        <p:spPr>
          <a:xfrm>
            <a:off x="4747862" y="3612736"/>
            <a:ext cx="1153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EC691A"/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DEA1D-6517-47C8-900C-B5C625D42D3A}"/>
              </a:ext>
            </a:extLst>
          </p:cNvPr>
          <p:cNvSpPr txBox="1"/>
          <p:nvPr/>
        </p:nvSpPr>
        <p:spPr>
          <a:xfrm>
            <a:off x="5859431" y="4690125"/>
            <a:ext cx="571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Government Agencies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83F645-6400-4C6E-AFE9-C7839EB4B467}"/>
              </a:ext>
            </a:extLst>
          </p:cNvPr>
          <p:cNvSpPr txBox="1"/>
          <p:nvPr/>
        </p:nvSpPr>
        <p:spPr>
          <a:xfrm>
            <a:off x="4304952" y="4455665"/>
            <a:ext cx="2016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A3E5"/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3</a:t>
            </a:r>
          </a:p>
        </p:txBody>
      </p:sp>
      <p:pic>
        <p:nvPicPr>
          <p:cNvPr id="1026" name="Picture 2" descr="Collective Impact – Florida ECCS Impact">
            <a:extLst>
              <a:ext uri="{FF2B5EF4-FFF2-40B4-BE49-F238E27FC236}">
                <a16:creationId xmlns:a16="http://schemas.microsoft.com/office/drawing/2014/main" id="{972397C2-8534-4955-8A29-1870D9BF6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t="12049" r="26522"/>
          <a:stretch/>
        </p:blipFill>
        <p:spPr bwMode="auto">
          <a:xfrm>
            <a:off x="316097" y="2189915"/>
            <a:ext cx="3840906" cy="446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00F66E-6318-4ADB-B765-5CCF02D74911}"/>
              </a:ext>
            </a:extLst>
          </p:cNvPr>
          <p:cNvCxnSpPr>
            <a:cxnSpLocks/>
          </p:cNvCxnSpPr>
          <p:nvPr/>
        </p:nvCxnSpPr>
        <p:spPr>
          <a:xfrm flipV="1">
            <a:off x="2912957" y="1478657"/>
            <a:ext cx="274320" cy="44758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1B03A2-469A-45EC-A80D-CEDDB22530B9}"/>
              </a:ext>
            </a:extLst>
          </p:cNvPr>
          <p:cNvCxnSpPr>
            <a:cxnSpLocks/>
          </p:cNvCxnSpPr>
          <p:nvPr/>
        </p:nvCxnSpPr>
        <p:spPr>
          <a:xfrm flipH="1" flipV="1">
            <a:off x="1119327" y="1255972"/>
            <a:ext cx="356382" cy="60491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C5A6E72-6F08-4320-8B23-52388478B872}"/>
                  </a:ext>
                </a:extLst>
              </p14:cNvPr>
              <p14:cNvContentPartPr/>
              <p14:nvPr/>
            </p14:nvContentPartPr>
            <p14:xfrm rot="21013249" flipV="1">
              <a:off x="658164" y="3561605"/>
              <a:ext cx="3088538" cy="23571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C5A6E72-6F08-4320-8B23-52388478B8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1013249" flipV="1">
                <a:off x="568161" y="3381674"/>
                <a:ext cx="3268184" cy="59521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8943BE9-FFC4-40C6-952B-41B08FF2D44D}"/>
              </a:ext>
            </a:extLst>
          </p:cNvPr>
          <p:cNvSpPr txBox="1"/>
          <p:nvPr/>
        </p:nvSpPr>
        <p:spPr>
          <a:xfrm>
            <a:off x="1465385" y="275643"/>
            <a:ext cx="92612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BY THE NUMBERS</a:t>
            </a:r>
          </a:p>
          <a:p>
            <a:pPr algn="ctr"/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Collaborative Action Partners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A31813-712E-4AB5-8FCA-19B9A0745A33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ACACA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CB11C7-0FCE-486F-A5FB-F5A0244BB60D}"/>
              </a:ext>
            </a:extLst>
          </p:cNvPr>
          <p:cNvSpPr txBox="1"/>
          <p:nvPr/>
        </p:nvSpPr>
        <p:spPr>
          <a:xfrm>
            <a:off x="5866255" y="5635120"/>
            <a:ext cx="571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EC691A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Sovereign Nation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096970-05FE-45CA-A016-FC633EE9EF84}"/>
              </a:ext>
            </a:extLst>
          </p:cNvPr>
          <p:cNvSpPr txBox="1"/>
          <p:nvPr/>
        </p:nvSpPr>
        <p:spPr>
          <a:xfrm>
            <a:off x="4311776" y="5400660"/>
            <a:ext cx="2016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EC691A"/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AC8EBB-880E-447C-959F-7402F0A5A329}"/>
              </a:ext>
            </a:extLst>
          </p:cNvPr>
          <p:cNvSpPr txBox="1"/>
          <p:nvPr/>
        </p:nvSpPr>
        <p:spPr>
          <a:xfrm>
            <a:off x="5859431" y="1962950"/>
            <a:ext cx="633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1A85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Non-Profit Organizations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59C03B-C1AC-4426-9B0A-EB7422ED65F8}"/>
              </a:ext>
            </a:extLst>
          </p:cNvPr>
          <p:cNvSpPr txBox="1"/>
          <p:nvPr/>
        </p:nvSpPr>
        <p:spPr>
          <a:xfrm>
            <a:off x="4666023" y="1728741"/>
            <a:ext cx="1252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1A850"/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021156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6F7B1-38F7-400B-97B9-56ACE9EF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39319"/>
            <a:ext cx="12192000" cy="5044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582A8-B798-4165-AE84-A2755E031521}"/>
              </a:ext>
            </a:extLst>
          </p:cNvPr>
          <p:cNvSpPr txBox="1"/>
          <p:nvPr/>
        </p:nvSpPr>
        <p:spPr>
          <a:xfrm>
            <a:off x="649458" y="131506"/>
            <a:ext cx="108930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BY THE NUMBERS</a:t>
            </a:r>
          </a:p>
          <a:p>
            <a:pPr algn="ctr"/>
            <a:r>
              <a:rPr lang="en-US" sz="4000" b="1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Community Outcomes Dashboard</a:t>
            </a:r>
          </a:p>
          <a:p>
            <a:pPr algn="ctr"/>
            <a:r>
              <a:rPr lang="en-US" sz="900" b="1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Sources: Local 5K schools, Wisconsin Department of Public Instruction, National Student Clearinghouse, Wisconsin Department of Workforce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979E1-A023-4C5F-972C-83086B8AC27D}"/>
              </a:ext>
            </a:extLst>
          </p:cNvPr>
          <p:cNvSpPr txBox="1"/>
          <p:nvPr/>
        </p:nvSpPr>
        <p:spPr>
          <a:xfrm>
            <a:off x="197214" y="1272985"/>
            <a:ext cx="1637560" cy="3488201"/>
          </a:xfrm>
          <a:prstGeom prst="roundRect">
            <a:avLst>
              <a:gd name="adj" fmla="val 6977"/>
            </a:avLst>
          </a:prstGeom>
          <a:solidFill>
            <a:srgbClr val="FFBE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 child is prepared for school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88%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of all kids meet literacy benchmark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+5%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since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DE4CA-5AB0-42B1-B74D-576F81764715}"/>
              </a:ext>
            </a:extLst>
          </p:cNvPr>
          <p:cNvSpPr txBox="1"/>
          <p:nvPr/>
        </p:nvSpPr>
        <p:spPr>
          <a:xfrm>
            <a:off x="2217263" y="1272985"/>
            <a:ext cx="1637560" cy="3482400"/>
          </a:xfrm>
          <a:prstGeom prst="roundRect">
            <a:avLst>
              <a:gd name="adj" fmla="val 6977"/>
            </a:avLst>
          </a:prstGeom>
          <a:solidFill>
            <a:srgbClr val="FF5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 child succeeds in school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93%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of all kids graduate from high school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+6%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since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BA49A-5D65-4B34-9EC2-9F7B21389B72}"/>
              </a:ext>
            </a:extLst>
          </p:cNvPr>
          <p:cNvSpPr txBox="1"/>
          <p:nvPr/>
        </p:nvSpPr>
        <p:spPr>
          <a:xfrm>
            <a:off x="4271673" y="1272984"/>
            <a:ext cx="1637560" cy="4375193"/>
          </a:xfrm>
          <a:prstGeom prst="roundRect">
            <a:avLst>
              <a:gd name="adj" fmla="val 6977"/>
            </a:avLst>
          </a:prstGeom>
          <a:solidFill>
            <a:srgbClr val="FF2E7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 youth is connected to &amp; engaged in an accredited career pathway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61%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of all youth enroll or enter in post- secondary or military by fall after graduation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lvl="0" algn="ctr"/>
            <a:r>
              <a:rPr lang="en-US" sz="3200" b="1" dirty="0">
                <a:solidFill>
                  <a:prstClr val="whit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+1%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since 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122BF6-FF5C-46AA-8C66-41BBC0AED1C8}"/>
              </a:ext>
            </a:extLst>
          </p:cNvPr>
          <p:cNvSpPr txBox="1"/>
          <p:nvPr/>
        </p:nvSpPr>
        <p:spPr>
          <a:xfrm>
            <a:off x="6291722" y="1272985"/>
            <a:ext cx="1637560" cy="3884414"/>
          </a:xfrm>
          <a:prstGeom prst="roundRect">
            <a:avLst>
              <a:gd name="adj" fmla="val 6977"/>
            </a:avLst>
          </a:prstGeom>
          <a:solidFill>
            <a:srgbClr val="05A4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 young adult attains post-secondary or career training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47%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of all youth attain degree or credential in 6 years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+11%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since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7371C-CC2D-48A4-813D-0DE03483CC31}"/>
              </a:ext>
            </a:extLst>
          </p:cNvPr>
          <p:cNvSpPr txBox="1"/>
          <p:nvPr/>
        </p:nvSpPr>
        <p:spPr>
          <a:xfrm>
            <a:off x="8311771" y="1272985"/>
            <a:ext cx="1637560" cy="3666887"/>
          </a:xfrm>
          <a:prstGeom prst="roundRect">
            <a:avLst>
              <a:gd name="adj" fmla="val 6977"/>
            </a:avLst>
          </a:prstGeom>
          <a:solidFill>
            <a:srgbClr val="8C82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 young adult is engaged in the workforce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46%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of all young adults earn &gt;200% of the poverty level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+6%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since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B7DD-766C-4651-833F-5CD24955590D}"/>
              </a:ext>
            </a:extLst>
          </p:cNvPr>
          <p:cNvSpPr txBox="1"/>
          <p:nvPr/>
        </p:nvSpPr>
        <p:spPr>
          <a:xfrm>
            <a:off x="10331820" y="1272985"/>
            <a:ext cx="1637560" cy="2058591"/>
          </a:xfrm>
          <a:prstGeom prst="roundRect">
            <a:avLst>
              <a:gd name="adj" fmla="val 6977"/>
            </a:avLst>
          </a:prstGeom>
          <a:solidFill>
            <a:srgbClr val="06AF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GOAL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 child, youth and young adult contributes to the community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 MEASURED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C3887-2AF1-4A5A-B7AD-74954ABE16BF}"/>
              </a:ext>
            </a:extLst>
          </p:cNvPr>
          <p:cNvSpPr txBox="1"/>
          <p:nvPr/>
        </p:nvSpPr>
        <p:spPr>
          <a:xfrm>
            <a:off x="6643679" y="6384880"/>
            <a:ext cx="1062038" cy="182880"/>
          </a:xfrm>
          <a:prstGeom prst="rect">
            <a:avLst/>
          </a:prstGeom>
          <a:solidFill>
            <a:srgbClr val="E1E1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spc="30" dirty="0">
                <a:latin typeface="Gadugi" panose="020B0502040204020203" pitchFamily="34" charset="0"/>
                <a:ea typeface="Gadugi" panose="020B0502040204020203" pitchFamily="34" charset="0"/>
              </a:rPr>
              <a:t>AGES 18-24</a:t>
            </a:r>
          </a:p>
        </p:txBody>
      </p:sp>
    </p:spTree>
    <p:extLst>
      <p:ext uri="{BB962C8B-B14F-4D97-AF65-F5344CB8AC3E}">
        <p14:creationId xmlns:p14="http://schemas.microsoft.com/office/powerpoint/2010/main" val="3421535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95AD9AED-587E-4675-89F0-914337DF1336" descr="95AD9AED-587E-4675-89F0-914337DF1336">
            <a:extLst>
              <a:ext uri="{FF2B5EF4-FFF2-40B4-BE49-F238E27FC236}">
                <a16:creationId xmlns:a16="http://schemas.microsoft.com/office/drawing/2014/main" id="{39D89BCD-63D9-4170-8908-78D3CBC5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85" y="5177216"/>
            <a:ext cx="6096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21AB05-4094-471F-B0EA-8D27389275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524244" y="-156949"/>
            <a:ext cx="9405210" cy="70627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39C356-B589-4796-8011-5913D1B05C56}"/>
              </a:ext>
            </a:extLst>
          </p:cNvPr>
          <p:cNvSpPr>
            <a:spLocks noChangeAspect="1"/>
          </p:cNvSpPr>
          <p:nvPr/>
        </p:nvSpPr>
        <p:spPr>
          <a:xfrm>
            <a:off x="-3829060" y="-1563973"/>
            <a:ext cx="10137634" cy="10139288"/>
          </a:xfrm>
          <a:prstGeom prst="ellipse">
            <a:avLst/>
          </a:prstGeom>
          <a:solidFill>
            <a:srgbClr val="00A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DED4-8F09-4AA5-A760-AF52313B289C}"/>
              </a:ext>
            </a:extLst>
          </p:cNvPr>
          <p:cNvSpPr txBox="1"/>
          <p:nvPr/>
        </p:nvSpPr>
        <p:spPr>
          <a:xfrm>
            <a:off x="359075" y="622591"/>
            <a:ext cx="542309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ABC’s Impact:</a:t>
            </a:r>
          </a:p>
          <a:p>
            <a:pPr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Aligning on  Developmental Screening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224EC-7785-44D6-B41C-2D31E9D2119C}"/>
              </a:ext>
            </a:extLst>
          </p:cNvPr>
          <p:cNvSpPr txBox="1"/>
          <p:nvPr/>
        </p:nvSpPr>
        <p:spPr>
          <a:xfrm>
            <a:off x="6211007" y="2389737"/>
            <a:ext cx="6071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latin typeface="Gadugi" panose="020B0502040204020203" pitchFamily="34" charset="0"/>
                <a:ea typeface="Gadugi" panose="020B0502040204020203" pitchFamily="34" charset="0"/>
              </a:rPr>
              <a:t>Colleen Peebles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Manager of Pediatrics</a:t>
            </a:r>
          </a:p>
          <a:p>
            <a:pPr algn="ctr"/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HSHS St. Vincent Children’s Hospital</a:t>
            </a:r>
          </a:p>
          <a:p>
            <a:pPr algn="ctr"/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and Prevea Pediatrics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A0486-078E-4FDC-9D9A-94E509322119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</p:spTree>
    <p:extLst>
      <p:ext uri="{BB962C8B-B14F-4D97-AF65-F5344CB8AC3E}">
        <p14:creationId xmlns:p14="http://schemas.microsoft.com/office/powerpoint/2010/main" val="41593079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B3579-26F2-46BF-B9AB-D447A49C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72" r="3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48BF43-1458-4A7C-B656-D4F15BF47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0" y="2261937"/>
            <a:ext cx="6256425" cy="3922295"/>
          </a:xfrm>
          <a:solidFill>
            <a:schemeClr val="bg1">
              <a:alpha val="50000"/>
            </a:schemeClr>
          </a:solidFill>
        </p:spPr>
        <p:txBody>
          <a:bodyPr anchor="ctr">
            <a:noAutofit/>
          </a:bodyPr>
          <a:lstStyle/>
          <a:p>
            <a:pPr marL="346075" indent="-346075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Early screening for all children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Standardized screening tool:</a:t>
            </a:r>
            <a:b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Ages and Stages Questionnaire (ASQ)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Implementing ASQ clinic wide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Licensing ASQ into Epic, the electronic medical record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Birth to 3 – the importance of signatures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E38758-197A-4F52-B295-1C718612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16" y="801599"/>
            <a:ext cx="5322996" cy="1176606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rgbClr val="2F2E7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Partnering with</a:t>
            </a:r>
            <a:br>
              <a:rPr lang="en-US" sz="3600" b="1" dirty="0">
                <a:solidFill>
                  <a:srgbClr val="2F2E72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3600" b="1" dirty="0">
                <a:solidFill>
                  <a:srgbClr val="2F2E7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Achieve Brown County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493A1D-848D-4656-9A62-B4D5FF4A8D9A}"/>
              </a:ext>
            </a:extLst>
          </p:cNvPr>
          <p:cNvSpPr>
            <a:spLocks noChangeAspect="1"/>
          </p:cNvSpPr>
          <p:nvPr/>
        </p:nvSpPr>
        <p:spPr>
          <a:xfrm>
            <a:off x="9492916" y="3989672"/>
            <a:ext cx="2194560" cy="21945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6" name="Picture 4" descr="Home - Ages and Stages">
            <a:extLst>
              <a:ext uri="{FF2B5EF4-FFF2-40B4-BE49-F238E27FC236}">
                <a16:creationId xmlns:a16="http://schemas.microsoft.com/office/drawing/2014/main" id="{E1E9D124-C6C9-4EE2-AED4-FA952E5A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199" y="4461311"/>
            <a:ext cx="1713994" cy="125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5FBCBD-F995-4F89-8D2B-0F4248DCF3E4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</p:spTree>
    <p:extLst>
      <p:ext uri="{BB962C8B-B14F-4D97-AF65-F5344CB8AC3E}">
        <p14:creationId xmlns:p14="http://schemas.microsoft.com/office/powerpoint/2010/main" val="14646141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20" y="4307302"/>
            <a:ext cx="2124276" cy="807539"/>
          </a:xfrm>
        </p:spPr>
        <p:txBody>
          <a:bodyPr anchor="t">
            <a:noAutofit/>
          </a:bodyPr>
          <a:lstStyle/>
          <a:p>
            <a:r>
              <a:rPr lang="en-US" b="1" dirty="0">
                <a:solidFill>
                  <a:srgbClr val="302F7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Results</a:t>
            </a:r>
          </a:p>
        </p:txBody>
      </p:sp>
      <p:pic>
        <p:nvPicPr>
          <p:cNvPr id="10242" name="Picture 2" descr="Prevea Health | LinkedIn">
            <a:extLst>
              <a:ext uri="{FF2B5EF4-FFF2-40B4-BE49-F238E27FC236}">
                <a16:creationId xmlns:a16="http://schemas.microsoft.com/office/drawing/2014/main" id="{B0DABC58-63C7-4C83-AC54-906E2E672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20953" r="7355" b="8968"/>
          <a:stretch/>
        </p:blipFill>
        <p:spPr bwMode="auto">
          <a:xfrm>
            <a:off x="0" y="-192505"/>
            <a:ext cx="12192000" cy="41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5305" y="4270241"/>
            <a:ext cx="8181476" cy="245492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46075" indent="-3460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Formed the Community Online Screening (COAS) Team</a:t>
            </a:r>
          </a:p>
          <a:p>
            <a:pPr marL="346075" indent="-3460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Gathering data </a:t>
            </a:r>
          </a:p>
          <a:p>
            <a:pPr marL="346075" indent="-3460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Enhancing partnerships</a:t>
            </a:r>
          </a:p>
          <a:p>
            <a:pPr marL="346075" indent="-3460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Helping more children in Brown County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E68148-4860-478C-A8C6-E880A5CEE03C}"/>
              </a:ext>
            </a:extLst>
          </p:cNvPr>
          <p:cNvSpPr txBox="1"/>
          <p:nvPr/>
        </p:nvSpPr>
        <p:spPr>
          <a:xfrm>
            <a:off x="10590663" y="6417114"/>
            <a:ext cx="15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FD9E6D-8ED6-4CD5-815B-7BAA9BC8F1BA}"/>
              </a:ext>
            </a:extLst>
          </p:cNvPr>
          <p:cNvCxnSpPr/>
          <p:nvPr/>
        </p:nvCxnSpPr>
        <p:spPr>
          <a:xfrm>
            <a:off x="3092115" y="4307302"/>
            <a:ext cx="0" cy="2210254"/>
          </a:xfrm>
          <a:prstGeom prst="line">
            <a:avLst/>
          </a:prstGeom>
          <a:ln w="38100">
            <a:solidFill>
              <a:srgbClr val="88A9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49131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oys &amp; Girls Club of Greater Green Bay">
            <a:extLst>
              <a:ext uri="{FF2B5EF4-FFF2-40B4-BE49-F238E27FC236}">
                <a16:creationId xmlns:a16="http://schemas.microsoft.com/office/drawing/2014/main" id="{74584002-756C-4586-8678-BF7E9AFB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784" y="4905907"/>
            <a:ext cx="2129922" cy="142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8DEC2F-1BEE-431A-AAE8-386400290F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966435" y="0"/>
            <a:ext cx="9144001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39C356-B589-4796-8011-5913D1B05C56}"/>
              </a:ext>
            </a:extLst>
          </p:cNvPr>
          <p:cNvSpPr>
            <a:spLocks noChangeAspect="1"/>
          </p:cNvSpPr>
          <p:nvPr/>
        </p:nvSpPr>
        <p:spPr>
          <a:xfrm>
            <a:off x="-3809838" y="-1557996"/>
            <a:ext cx="10137634" cy="10139288"/>
          </a:xfrm>
          <a:prstGeom prst="ellipse">
            <a:avLst/>
          </a:prstGeom>
          <a:solidFill>
            <a:srgbClr val="EC6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DED4-8F09-4AA5-A760-AF52313B289C}"/>
              </a:ext>
            </a:extLst>
          </p:cNvPr>
          <p:cNvSpPr txBox="1"/>
          <p:nvPr/>
        </p:nvSpPr>
        <p:spPr>
          <a:xfrm>
            <a:off x="324015" y="675523"/>
            <a:ext cx="577198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ABC’s Impact:</a:t>
            </a:r>
          </a:p>
          <a:p>
            <a:pPr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Scaling a Transformational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224EC-7785-44D6-B41C-2D31E9D2119C}"/>
              </a:ext>
            </a:extLst>
          </p:cNvPr>
          <p:cNvSpPr txBox="1"/>
          <p:nvPr/>
        </p:nvSpPr>
        <p:spPr>
          <a:xfrm>
            <a:off x="6553002" y="2074762"/>
            <a:ext cx="53874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latin typeface="Gadugi" panose="020B0502040204020203" pitchFamily="34" charset="0"/>
                <a:ea typeface="Gadugi" panose="020B0502040204020203" pitchFamily="34" charset="0"/>
              </a:rPr>
              <a:t>Johanna Wicklund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Senior Director</a:t>
            </a:r>
            <a:b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of Strategy and Measurement</a:t>
            </a:r>
          </a:p>
          <a:p>
            <a:pPr algn="ctr"/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Boys and Girls Club</a:t>
            </a:r>
            <a:b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of Greater Green Bay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CAE-5DC5-42B5-84DF-79CA25598B67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</p:spTree>
    <p:extLst>
      <p:ext uri="{BB962C8B-B14F-4D97-AF65-F5344CB8AC3E}">
        <p14:creationId xmlns:p14="http://schemas.microsoft.com/office/powerpoint/2010/main" val="27131448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4143" y="1199265"/>
            <a:ext cx="9263715" cy="4459470"/>
            <a:chOff x="0" y="0"/>
            <a:chExt cx="9133106" cy="43965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33105" cy="4396596"/>
            </a:xfrm>
            <a:custGeom>
              <a:avLst/>
              <a:gdLst/>
              <a:ahLst/>
              <a:cxnLst/>
              <a:rect l="l" t="t" r="r" b="b"/>
              <a:pathLst>
                <a:path w="9133105" h="4396596">
                  <a:moveTo>
                    <a:pt x="0" y="0"/>
                  </a:moveTo>
                  <a:lnTo>
                    <a:pt x="9133105" y="0"/>
                  </a:lnTo>
                  <a:lnTo>
                    <a:pt x="9133105" y="4396596"/>
                  </a:lnTo>
                  <a:lnTo>
                    <a:pt x="0" y="43965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59690" y="59690"/>
              <a:ext cx="9012455" cy="4275946"/>
            </a:xfrm>
            <a:custGeom>
              <a:avLst/>
              <a:gdLst/>
              <a:ahLst/>
              <a:cxnLst/>
              <a:rect l="l" t="t" r="r" b="b"/>
              <a:pathLst>
                <a:path w="9012455" h="4275946">
                  <a:moveTo>
                    <a:pt x="0" y="0"/>
                  </a:moveTo>
                  <a:lnTo>
                    <a:pt x="9012455" y="0"/>
                  </a:lnTo>
                  <a:lnTo>
                    <a:pt x="9012455" y="4275946"/>
                  </a:lnTo>
                  <a:lnTo>
                    <a:pt x="0" y="4275946"/>
                  </a:lnTo>
                  <a:close/>
                </a:path>
              </a:pathLst>
            </a:custGeom>
            <a:solidFill>
              <a:srgbClr val="17224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009452" y="2410023"/>
            <a:ext cx="8147665" cy="2766559"/>
            <a:chOff x="0" y="141148"/>
            <a:chExt cx="16295331" cy="5533118"/>
          </a:xfrm>
        </p:grpSpPr>
        <p:sp>
          <p:nvSpPr>
            <p:cNvPr id="6" name="TextBox 6"/>
            <p:cNvSpPr txBox="1"/>
            <p:nvPr/>
          </p:nvSpPr>
          <p:spPr>
            <a:xfrm>
              <a:off x="0" y="1143234"/>
              <a:ext cx="16295331" cy="3262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656"/>
                </a:lnSpc>
              </a:pPr>
              <a:r>
                <a:rPr lang="en-US" sz="4400" b="1" spc="139" dirty="0">
                  <a:solidFill>
                    <a:srgbClr val="FFFFFF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GOAL: EVERY STUDENT GRADUATES HIGH SCHOOL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41090" y="5212602"/>
              <a:ext cx="14413151" cy="461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20"/>
                </a:lnSpc>
              </a:pPr>
              <a:r>
                <a:rPr lang="en-US" sz="1867" spc="28" dirty="0">
                  <a:solidFill>
                    <a:srgbClr val="4C7FC8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Focus: Expand Mentoring Program Partnerships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39778" y="141148"/>
              <a:ext cx="15015775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427"/>
                </a:lnSpc>
              </a:pPr>
              <a:r>
                <a:rPr lang="en-US" sz="2400" spc="75" dirty="0">
                  <a:solidFill>
                    <a:srgbClr val="4C7FC8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GRADUATION TASK FORCE - ACTION TEAM 2.1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79873" y="1241244"/>
            <a:ext cx="832255" cy="1013429"/>
            <a:chOff x="0" y="0"/>
            <a:chExt cx="1664510" cy="202685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64510" cy="2026857"/>
              <a:chOff x="0" y="0"/>
              <a:chExt cx="2771140" cy="33743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71140" cy="3374390"/>
              </a:xfrm>
              <a:custGeom>
                <a:avLst/>
                <a:gdLst/>
                <a:ahLst/>
                <a:cxnLst/>
                <a:rect l="l" t="t" r="r" b="b"/>
                <a:pathLst>
                  <a:path w="2771140" h="3374390">
                    <a:moveTo>
                      <a:pt x="0" y="0"/>
                    </a:moveTo>
                    <a:lnTo>
                      <a:pt x="0" y="2471420"/>
                    </a:lnTo>
                    <a:lnTo>
                      <a:pt x="1384300" y="3374390"/>
                    </a:lnTo>
                    <a:lnTo>
                      <a:pt x="2771140" y="2471420"/>
                    </a:lnTo>
                    <a:lnTo>
                      <a:pt x="277114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900" y="338422"/>
              <a:ext cx="1154710" cy="104501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5" y="1241244"/>
            <a:ext cx="766639" cy="7541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554D02-16A1-4A94-A39B-158299AF6C3C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651" y="311807"/>
            <a:ext cx="4564715" cy="6236155"/>
            <a:chOff x="0" y="0"/>
            <a:chExt cx="4500357" cy="6763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0357" cy="6763054"/>
            </a:xfrm>
            <a:custGeom>
              <a:avLst/>
              <a:gdLst/>
              <a:ahLst/>
              <a:cxnLst/>
              <a:rect l="l" t="t" r="r" b="b"/>
              <a:pathLst>
                <a:path w="4500357" h="6763054">
                  <a:moveTo>
                    <a:pt x="0" y="0"/>
                  </a:moveTo>
                  <a:lnTo>
                    <a:pt x="4500357" y="0"/>
                  </a:lnTo>
                  <a:lnTo>
                    <a:pt x="4500357" y="6763054"/>
                  </a:lnTo>
                  <a:lnTo>
                    <a:pt x="0" y="6763054"/>
                  </a:lnTo>
                  <a:close/>
                </a:path>
              </a:pathLst>
            </a:custGeom>
            <a:solidFill>
              <a:srgbClr val="4C7FC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7825" y="59690"/>
              <a:ext cx="4379707" cy="6642404"/>
            </a:xfrm>
            <a:custGeom>
              <a:avLst/>
              <a:gdLst/>
              <a:ahLst/>
              <a:cxnLst/>
              <a:rect l="l" t="t" r="r" b="b"/>
              <a:pathLst>
                <a:path w="4379707" h="6642404">
                  <a:moveTo>
                    <a:pt x="0" y="0"/>
                  </a:moveTo>
                  <a:lnTo>
                    <a:pt x="4379707" y="0"/>
                  </a:lnTo>
                  <a:lnTo>
                    <a:pt x="4379707" y="6642404"/>
                  </a:lnTo>
                  <a:lnTo>
                    <a:pt x="0" y="6642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7194" y="446885"/>
            <a:ext cx="4357071" cy="4626699"/>
            <a:chOff x="0" y="190500"/>
            <a:chExt cx="8714142" cy="9253399"/>
          </a:xfrm>
        </p:grpSpPr>
        <p:sp>
          <p:nvSpPr>
            <p:cNvPr id="6" name="TextBox 6"/>
            <p:cNvSpPr txBox="1"/>
            <p:nvPr/>
          </p:nvSpPr>
          <p:spPr>
            <a:xfrm>
              <a:off x="0" y="190500"/>
              <a:ext cx="8714142" cy="1016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416"/>
                </a:lnSpc>
              </a:pPr>
              <a:r>
                <a:rPr lang="en-US" sz="2933" b="1" spc="143" dirty="0">
                  <a:solidFill>
                    <a:srgbClr val="172243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BE GREAT: GRADUATE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78736"/>
              <a:ext cx="6945146" cy="812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520"/>
                </a:lnSpc>
              </a:pPr>
              <a:r>
                <a:rPr lang="en-US" sz="2400" spc="128" dirty="0">
                  <a:solidFill>
                    <a:srgbClr val="172243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EXPANSION SUCCESS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978" y="2810670"/>
              <a:ext cx="7380998" cy="6633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960"/>
                </a:lnSpc>
              </a:pPr>
              <a:r>
                <a:rPr lang="en-US" sz="1600" u="sng" spc="35" dirty="0">
                  <a:solidFill>
                    <a:srgbClr val="172243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Partnership Results</a:t>
              </a:r>
              <a:r>
                <a:rPr lang="en-US" sz="1600" spc="35" dirty="0">
                  <a:solidFill>
                    <a:srgbClr val="172243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:</a:t>
              </a:r>
            </a:p>
            <a:p>
              <a:pPr defTabSz="609630">
                <a:lnSpc>
                  <a:spcPts val="1960"/>
                </a:lnSpc>
              </a:pPr>
              <a:endParaRPr lang="en-US" sz="1600" spc="35" dirty="0">
                <a:solidFill>
                  <a:srgbClr val="172243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228611" indent="-228611" defTabSz="60963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35" dirty="0">
                  <a:solidFill>
                    <a:srgbClr val="172243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Piloted new school-based model of BE GREAT: Graduate mentoring program (Alpha Test)</a:t>
              </a:r>
            </a:p>
            <a:p>
              <a:pPr marL="228611" indent="-228611" defTabSz="60963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endParaRPr lang="en-US" sz="1600" spc="35" dirty="0">
                <a:solidFill>
                  <a:srgbClr val="172243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228611" indent="-228611" defTabSz="60963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35" dirty="0">
                  <a:solidFill>
                    <a:srgbClr val="172243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Developed a systematic process for replication &amp; evaluation (Beta Test)</a:t>
              </a:r>
            </a:p>
            <a:p>
              <a:pPr marL="228611" indent="-228611" defTabSz="60963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endParaRPr lang="en-US" sz="1600" spc="35" dirty="0">
                <a:solidFill>
                  <a:srgbClr val="172243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228611" indent="-228611" defTabSz="609630">
                <a:lnSpc>
                  <a:spcPts val="1960"/>
                </a:lnSpc>
                <a:buFont typeface="Arial" panose="020B0604020202020204" pitchFamily="34" charset="0"/>
                <a:buChar char="•"/>
              </a:pPr>
              <a:r>
                <a:rPr lang="en-US" sz="1600" spc="35" dirty="0">
                  <a:solidFill>
                    <a:srgbClr val="172243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Scaled from supporting 20 students to being able to reach 200 students in the upcoming academic year (Gamma Test)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57933" y="599690"/>
            <a:ext cx="5645150" cy="5622757"/>
            <a:chOff x="0" y="-57150"/>
            <a:chExt cx="11290300" cy="11245513"/>
          </a:xfrm>
        </p:grpSpPr>
        <p:sp>
          <p:nvSpPr>
            <p:cNvPr id="10" name="TextBox 10"/>
            <p:cNvSpPr txBox="1"/>
            <p:nvPr/>
          </p:nvSpPr>
          <p:spPr>
            <a:xfrm>
              <a:off x="1003300" y="10671811"/>
              <a:ext cx="30861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2018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603752" y="10671809"/>
              <a:ext cx="30861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2019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204200" y="10671809"/>
              <a:ext cx="30861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2020</a:t>
              </a:r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003300" y="238760"/>
              <a:ext cx="10287000" cy="10287000"/>
              <a:chOff x="0" y="0"/>
              <a:chExt cx="10287000" cy="10287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25654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51371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77089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0" y="-57150"/>
              <a:ext cx="8001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200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514602"/>
              <a:ext cx="8001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150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086350"/>
              <a:ext cx="8001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100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28600" y="7658099"/>
              <a:ext cx="5715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50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200" y="10229849"/>
              <a:ext cx="342900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609630">
                <a:lnSpc>
                  <a:spcPts val="2239"/>
                </a:lnSpc>
              </a:pPr>
              <a:r>
                <a:rPr lang="en-US" sz="1600" dirty="0">
                  <a:solidFill>
                    <a:srgbClr val="FFFFFF"/>
                  </a:solidFill>
                  <a:latin typeface="Arimo"/>
                </a:rPr>
                <a:t>0 </a:t>
              </a:r>
            </a:p>
          </p:txBody>
        </p: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1003300" y="238760"/>
              <a:ext cx="10287000" cy="10287000"/>
              <a:chOff x="0" y="0"/>
              <a:chExt cx="10287000" cy="10287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9251950"/>
                <a:ext cx="308610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3086100" h="1035050">
                    <a:moveTo>
                      <a:pt x="0" y="1035050"/>
                    </a:moveTo>
                    <a:lnTo>
                      <a:pt x="0" y="246888"/>
                    </a:lnTo>
                    <a:cubicBezTo>
                      <a:pt x="0" y="181409"/>
                      <a:pt x="26011" y="118612"/>
                      <a:pt x="72312" y="72312"/>
                    </a:cubicBezTo>
                    <a:cubicBezTo>
                      <a:pt x="118612" y="26012"/>
                      <a:pt x="181409" y="0"/>
                      <a:pt x="246888" y="0"/>
                    </a:cubicBezTo>
                    <a:lnTo>
                      <a:pt x="2839212" y="0"/>
                    </a:lnTo>
                    <a:cubicBezTo>
                      <a:pt x="2904691" y="0"/>
                      <a:pt x="2967488" y="26012"/>
                      <a:pt x="3013788" y="72312"/>
                    </a:cubicBezTo>
                    <a:cubicBezTo>
                      <a:pt x="3060089" y="118612"/>
                      <a:pt x="3086100" y="181409"/>
                      <a:pt x="3086100" y="246888"/>
                    </a:cubicBezTo>
                    <a:lnTo>
                      <a:pt x="3086100" y="1035050"/>
                    </a:lnTo>
                    <a:close/>
                  </a:path>
                </a:pathLst>
              </a:custGeom>
              <a:solidFill>
                <a:srgbClr val="436EBE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3600450" y="4108450"/>
                <a:ext cx="3086100" cy="6178550"/>
              </a:xfrm>
              <a:custGeom>
                <a:avLst/>
                <a:gdLst/>
                <a:ahLst/>
                <a:cxnLst/>
                <a:rect l="l" t="t" r="r" b="b"/>
                <a:pathLst>
                  <a:path w="3086100" h="6178550">
                    <a:moveTo>
                      <a:pt x="0" y="6178550"/>
                    </a:moveTo>
                    <a:lnTo>
                      <a:pt x="0" y="246888"/>
                    </a:lnTo>
                    <a:cubicBezTo>
                      <a:pt x="0" y="181409"/>
                      <a:pt x="26011" y="118612"/>
                      <a:pt x="72312" y="72312"/>
                    </a:cubicBezTo>
                    <a:cubicBezTo>
                      <a:pt x="118612" y="26011"/>
                      <a:pt x="181409" y="0"/>
                      <a:pt x="246888" y="0"/>
                    </a:cubicBezTo>
                    <a:lnTo>
                      <a:pt x="2839212" y="0"/>
                    </a:lnTo>
                    <a:cubicBezTo>
                      <a:pt x="2904691" y="0"/>
                      <a:pt x="2967488" y="26011"/>
                      <a:pt x="3013788" y="72312"/>
                    </a:cubicBezTo>
                    <a:cubicBezTo>
                      <a:pt x="3060088" y="118612"/>
                      <a:pt x="3086100" y="181409"/>
                      <a:pt x="3086100" y="246888"/>
                    </a:cubicBezTo>
                    <a:lnTo>
                      <a:pt x="3086100" y="6178550"/>
                    </a:lnTo>
                    <a:close/>
                  </a:path>
                </a:pathLst>
              </a:custGeom>
              <a:solidFill>
                <a:srgbClr val="436EBE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7200900" y="-6350"/>
                <a:ext cx="3086100" cy="10293350"/>
              </a:xfrm>
              <a:custGeom>
                <a:avLst/>
                <a:gdLst/>
                <a:ahLst/>
                <a:cxnLst/>
                <a:rect l="l" t="t" r="r" b="b"/>
                <a:pathLst>
                  <a:path w="3086100" h="10293350">
                    <a:moveTo>
                      <a:pt x="0" y="10293350"/>
                    </a:moveTo>
                    <a:lnTo>
                      <a:pt x="0" y="246888"/>
                    </a:lnTo>
                    <a:cubicBezTo>
                      <a:pt x="0" y="181409"/>
                      <a:pt x="26012" y="118612"/>
                      <a:pt x="72312" y="72312"/>
                    </a:cubicBezTo>
                    <a:cubicBezTo>
                      <a:pt x="118612" y="26011"/>
                      <a:pt x="181409" y="0"/>
                      <a:pt x="246888" y="0"/>
                    </a:cubicBezTo>
                    <a:lnTo>
                      <a:pt x="2839212" y="0"/>
                    </a:lnTo>
                    <a:cubicBezTo>
                      <a:pt x="2904691" y="0"/>
                      <a:pt x="2967488" y="26011"/>
                      <a:pt x="3013788" y="72312"/>
                    </a:cubicBezTo>
                    <a:cubicBezTo>
                      <a:pt x="3060088" y="118612"/>
                      <a:pt x="3086100" y="181409"/>
                      <a:pt x="3086100" y="246888"/>
                    </a:cubicBezTo>
                    <a:lnTo>
                      <a:pt x="3086100" y="10293350"/>
                    </a:lnTo>
                    <a:close/>
                  </a:path>
                </a:pathLst>
              </a:custGeom>
              <a:solidFill>
                <a:srgbClr val="436EBE"/>
              </a:solidFill>
            </p:spPr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6005" y="5175800"/>
            <a:ext cx="1240966" cy="118202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68184" y="3033902"/>
            <a:ext cx="677633" cy="5488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5511" y="5402810"/>
            <a:ext cx="527395" cy="4271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68184" y="4240907"/>
            <a:ext cx="677633" cy="54888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48368" y="3033902"/>
            <a:ext cx="677633" cy="54888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48368" y="4240907"/>
            <a:ext cx="677633" cy="54888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48368" y="5281117"/>
            <a:ext cx="677633" cy="54888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68184" y="5281117"/>
            <a:ext cx="677633" cy="54888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6633" y="4240907"/>
            <a:ext cx="677633" cy="54888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6633" y="3033902"/>
            <a:ext cx="677633" cy="54888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6633" y="1915657"/>
            <a:ext cx="677633" cy="54888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6633" y="835450"/>
            <a:ext cx="677633" cy="54888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6633" y="5281117"/>
            <a:ext cx="677633" cy="548883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2284" y="5281117"/>
            <a:ext cx="677633" cy="54888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2284" y="4240907"/>
            <a:ext cx="677633" cy="548883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2284" y="3033902"/>
            <a:ext cx="677633" cy="54888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2284" y="1915657"/>
            <a:ext cx="677633" cy="54888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2284" y="835450"/>
            <a:ext cx="677633" cy="54888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C3DFC02-071E-4470-A3FE-34DFA06EE69D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riveTogether | LinkedIn">
            <a:extLst>
              <a:ext uri="{FF2B5EF4-FFF2-40B4-BE49-F238E27FC236}">
                <a16:creationId xmlns:a16="http://schemas.microsoft.com/office/drawing/2014/main" id="{50CD7402-AEC0-4A23-95F8-28BC1A21A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2" b="10963"/>
          <a:stretch/>
        </p:blipFill>
        <p:spPr bwMode="auto">
          <a:xfrm>
            <a:off x="4715299" y="-76636"/>
            <a:ext cx="7772460" cy="69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39C356-B589-4796-8011-5913D1B05C56}"/>
              </a:ext>
            </a:extLst>
          </p:cNvPr>
          <p:cNvSpPr>
            <a:spLocks noChangeAspect="1"/>
          </p:cNvSpPr>
          <p:nvPr/>
        </p:nvSpPr>
        <p:spPr>
          <a:xfrm>
            <a:off x="-3809838" y="-1557996"/>
            <a:ext cx="10137634" cy="10139288"/>
          </a:xfrm>
          <a:prstGeom prst="ellipse">
            <a:avLst/>
          </a:prstGeom>
          <a:solidFill>
            <a:srgbClr val="01A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DED4-8F09-4AA5-A760-AF52313B289C}"/>
              </a:ext>
            </a:extLst>
          </p:cNvPr>
          <p:cNvSpPr txBox="1"/>
          <p:nvPr/>
        </p:nvSpPr>
        <p:spPr>
          <a:xfrm>
            <a:off x="324015" y="675523"/>
            <a:ext cx="577198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ABC’s Impact:</a:t>
            </a:r>
          </a:p>
          <a:p>
            <a:pPr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Strengthening a National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224EC-7785-44D6-B41C-2D31E9D2119C}"/>
              </a:ext>
            </a:extLst>
          </p:cNvPr>
          <p:cNvSpPr txBox="1"/>
          <p:nvPr/>
        </p:nvSpPr>
        <p:spPr>
          <a:xfrm>
            <a:off x="6553002" y="3001105"/>
            <a:ext cx="5387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latin typeface="Gadugi" panose="020B0502040204020203" pitchFamily="34" charset="0"/>
                <a:ea typeface="Gadugi" panose="020B0502040204020203" pitchFamily="34" charset="0"/>
              </a:rPr>
              <a:t>Jennifer Blatz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President and CEO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StriveTogether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CAE-5DC5-42B5-84DF-79CA25598B67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B8AEB-C810-4CF9-86E2-0847184C8C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6405" y="5214462"/>
            <a:ext cx="3734954" cy="88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5053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>
            <a:extLst>
              <a:ext uri="{FF2B5EF4-FFF2-40B4-BE49-F238E27FC236}">
                <a16:creationId xmlns:a16="http://schemas.microsoft.com/office/drawing/2014/main" id="{483BA699-ADD1-BE41-8DD5-2E7A75854714}"/>
              </a:ext>
            </a:extLst>
          </p:cNvPr>
          <p:cNvSpPr txBox="1">
            <a:spLocks/>
          </p:cNvSpPr>
          <p:nvPr/>
        </p:nvSpPr>
        <p:spPr>
          <a:xfrm>
            <a:off x="335667" y="248395"/>
            <a:ext cx="11274252" cy="6513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7722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The StriveTogether Cradle to Career Network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726FE9-FFD3-F84C-B86A-348AC693C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69" y="1131544"/>
            <a:ext cx="8015211" cy="5036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B2A6F-B1E3-504C-B347-AF3F0ADA0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83464" r="64905" b="3850"/>
          <a:stretch/>
        </p:blipFill>
        <p:spPr>
          <a:xfrm>
            <a:off x="8508473" y="1819806"/>
            <a:ext cx="3461139" cy="1093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525476-562E-7049-9B27-5DEA73089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8" t="83464" r="33812" b="3850"/>
          <a:stretch/>
        </p:blipFill>
        <p:spPr>
          <a:xfrm>
            <a:off x="8694707" y="4664181"/>
            <a:ext cx="3088669" cy="1093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C27A73-6513-4D45-851D-926FDECFF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7" t="83990" r="2391" b="3324"/>
          <a:stretch/>
        </p:blipFill>
        <p:spPr>
          <a:xfrm>
            <a:off x="8696224" y="3286764"/>
            <a:ext cx="2965383" cy="10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348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44C89DC-72E7-4CB7-99E1-B6C06C31B3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067090" y="-1"/>
            <a:ext cx="18326180" cy="68580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33DDD41-807F-43A1-9672-B7B620E0CF53}"/>
              </a:ext>
            </a:extLst>
          </p:cNvPr>
          <p:cNvGrpSpPr>
            <a:grpSpLocks noChangeAspect="1"/>
          </p:cNvGrpSpPr>
          <p:nvPr/>
        </p:nvGrpSpPr>
        <p:grpSpPr>
          <a:xfrm>
            <a:off x="3507020" y="374986"/>
            <a:ext cx="5276092" cy="5272052"/>
            <a:chOff x="3452158" y="603949"/>
            <a:chExt cx="5366766" cy="538169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7BA3ED-E278-4DFD-8651-DB2915C61FDF}"/>
                </a:ext>
              </a:extLst>
            </p:cNvPr>
            <p:cNvGrpSpPr/>
            <p:nvPr/>
          </p:nvGrpSpPr>
          <p:grpSpPr>
            <a:xfrm>
              <a:off x="6198324" y="641285"/>
              <a:ext cx="2620600" cy="3901572"/>
              <a:chOff x="6214089" y="636030"/>
              <a:chExt cx="2620600" cy="3901572"/>
            </a:xfrm>
            <a:solidFill>
              <a:srgbClr val="00A3E5"/>
            </a:solidFill>
          </p:grpSpPr>
          <p:sp>
            <p:nvSpPr>
              <p:cNvPr id="19" name="Фигура">
                <a:extLst>
                  <a:ext uri="{FF2B5EF4-FFF2-40B4-BE49-F238E27FC236}">
                    <a16:creationId xmlns:a16="http://schemas.microsoft.com/office/drawing/2014/main" id="{E435B26D-FC4D-49B7-BDD1-5964CD454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4089" y="636030"/>
                <a:ext cx="2295530" cy="2000348"/>
              </a:xfrm>
              <a:custGeom>
                <a:avLst/>
                <a:gdLst>
                  <a:gd name="T0" fmla="*/ 1879601 w 21600"/>
                  <a:gd name="T1" fmla="*/ 1646436 h 21600"/>
                  <a:gd name="T2" fmla="*/ 1879601 w 21600"/>
                  <a:gd name="T3" fmla="*/ 1646436 h 21600"/>
                  <a:gd name="T4" fmla="*/ 1879601 w 21600"/>
                  <a:gd name="T5" fmla="*/ 1646436 h 21600"/>
                  <a:gd name="T6" fmla="*/ 1879601 w 21600"/>
                  <a:gd name="T7" fmla="*/ 164643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03" y="0"/>
                    </a:moveTo>
                    <a:lnTo>
                      <a:pt x="3979" y="7443"/>
                    </a:lnTo>
                    <a:lnTo>
                      <a:pt x="0" y="15084"/>
                    </a:lnTo>
                    <a:cubicBezTo>
                      <a:pt x="3156" y="15274"/>
                      <a:pt x="6264" y="16731"/>
                      <a:pt x="8675" y="19483"/>
                    </a:cubicBezTo>
                    <a:cubicBezTo>
                      <a:pt x="9242" y="20132"/>
                      <a:pt x="9736" y="20829"/>
                      <a:pt x="10180" y="21556"/>
                    </a:cubicBezTo>
                    <a:lnTo>
                      <a:pt x="17913" y="21600"/>
                    </a:lnTo>
                    <a:lnTo>
                      <a:pt x="21600" y="13933"/>
                    </a:lnTo>
                    <a:cubicBezTo>
                      <a:pt x="20586" y="12125"/>
                      <a:pt x="19393" y="10409"/>
                      <a:pt x="18008" y="8828"/>
                    </a:cubicBezTo>
                    <a:cubicBezTo>
                      <a:pt x="13046" y="3163"/>
                      <a:pt x="6604" y="225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090" tIns="38090" rIns="38090" bIns="38090" anchor="ctr"/>
              <a:lstStyle/>
              <a:p>
                <a:endParaRPr lang="en-US" sz="3599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1" name="Фигура">
                <a:extLst>
                  <a:ext uri="{FF2B5EF4-FFF2-40B4-BE49-F238E27FC236}">
                    <a16:creationId xmlns:a16="http://schemas.microsoft.com/office/drawing/2014/main" id="{F69189E1-637A-440B-B9B8-A7D97FA71F20}"/>
                  </a:ext>
                </a:extLst>
              </p:cNvPr>
              <p:cNvSpPr/>
              <p:nvPr/>
            </p:nvSpPr>
            <p:spPr bwMode="auto">
              <a:xfrm>
                <a:off x="7287525" y="1906869"/>
                <a:ext cx="1547164" cy="2630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600" extrusionOk="0">
                    <a:moveTo>
                      <a:pt x="16907" y="0"/>
                    </a:moveTo>
                    <a:lnTo>
                      <a:pt x="11447" y="5826"/>
                    </a:lnTo>
                    <a:lnTo>
                      <a:pt x="0" y="5795"/>
                    </a:lnTo>
                    <a:cubicBezTo>
                      <a:pt x="2637" y="8942"/>
                      <a:pt x="2668" y="12639"/>
                      <a:pt x="105" y="15801"/>
                    </a:cubicBezTo>
                    <a:lnTo>
                      <a:pt x="5730" y="21600"/>
                    </a:lnTo>
                    <a:lnTo>
                      <a:pt x="17146" y="21467"/>
                    </a:lnTo>
                    <a:cubicBezTo>
                      <a:pt x="20129" y="18110"/>
                      <a:pt x="21600" y="14414"/>
                      <a:pt x="21560" y="10721"/>
                    </a:cubicBezTo>
                    <a:cubicBezTo>
                      <a:pt x="21519" y="7028"/>
                      <a:pt x="19968" y="3339"/>
                      <a:pt x="16907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38090" tIns="38090" rIns="38090" bIns="3809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3199" kern="0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Arial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48FDBC-3AC5-45D9-8956-CD3896E2A88C}"/>
                </a:ext>
              </a:extLst>
            </p:cNvPr>
            <p:cNvGrpSpPr/>
            <p:nvPr/>
          </p:nvGrpSpPr>
          <p:grpSpPr>
            <a:xfrm>
              <a:off x="3452158" y="603949"/>
              <a:ext cx="2974584" cy="3969732"/>
              <a:chOff x="3452158" y="603949"/>
              <a:chExt cx="2974584" cy="3969732"/>
            </a:xfrm>
            <a:solidFill>
              <a:srgbClr val="01A850"/>
            </a:solidFill>
          </p:grpSpPr>
          <p:sp>
            <p:nvSpPr>
              <p:cNvPr id="20" name="Фигура">
                <a:extLst>
                  <a:ext uri="{FF2B5EF4-FFF2-40B4-BE49-F238E27FC236}">
                    <a16:creationId xmlns:a16="http://schemas.microsoft.com/office/drawing/2014/main" id="{14DC4415-444B-4275-9317-15C10061B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157" y="603949"/>
                <a:ext cx="2658585" cy="2138792"/>
              </a:xfrm>
              <a:custGeom>
                <a:avLst/>
                <a:gdLst>
                  <a:gd name="T0" fmla="*/ 2186385 w 21600"/>
                  <a:gd name="T1" fmla="*/ 1687315 h 21600"/>
                  <a:gd name="T2" fmla="*/ 2186385 w 21600"/>
                  <a:gd name="T3" fmla="*/ 1687315 h 21600"/>
                  <a:gd name="T4" fmla="*/ 2186385 w 21600"/>
                  <a:gd name="T5" fmla="*/ 1687315 h 21600"/>
                  <a:gd name="T6" fmla="*/ 2186385 w 21600"/>
                  <a:gd name="T7" fmla="*/ 168731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8271" y="0"/>
                    </a:moveTo>
                    <a:cubicBezTo>
                      <a:pt x="12793" y="316"/>
                      <a:pt x="7386" y="3184"/>
                      <a:pt x="3203" y="8604"/>
                    </a:cubicBezTo>
                    <a:cubicBezTo>
                      <a:pt x="1960" y="10215"/>
                      <a:pt x="895" y="11970"/>
                      <a:pt x="0" y="13822"/>
                    </a:cubicBezTo>
                    <a:lnTo>
                      <a:pt x="6413" y="13850"/>
                    </a:lnTo>
                    <a:lnTo>
                      <a:pt x="9636" y="21600"/>
                    </a:lnTo>
                    <a:cubicBezTo>
                      <a:pt x="10083" y="20678"/>
                      <a:pt x="10606" y="19804"/>
                      <a:pt x="11225" y="19001"/>
                    </a:cubicBezTo>
                    <a:cubicBezTo>
                      <a:pt x="13164" y="16489"/>
                      <a:pt x="15627" y="15072"/>
                      <a:pt x="18157" y="14746"/>
                    </a:cubicBezTo>
                    <a:lnTo>
                      <a:pt x="21600" y="7252"/>
                    </a:lnTo>
                    <a:lnTo>
                      <a:pt x="182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090" tIns="38090" rIns="38090" bIns="38090" anchor="ctr"/>
              <a:lstStyle/>
              <a:p>
                <a:endParaRPr lang="en-US" sz="3599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Фигура">
                <a:extLst>
                  <a:ext uri="{FF2B5EF4-FFF2-40B4-BE49-F238E27FC236}">
                    <a16:creationId xmlns:a16="http://schemas.microsoft.com/office/drawing/2014/main" id="{A54AF8C6-0D0A-43CB-86C1-8AF4C791B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158" y="1951795"/>
                <a:ext cx="1563414" cy="2621886"/>
              </a:xfrm>
              <a:custGeom>
                <a:avLst/>
                <a:gdLst>
                  <a:gd name="T0" fmla="*/ 1280138 w 21576"/>
                  <a:gd name="T1" fmla="*/ 2158009 h 21600"/>
                  <a:gd name="T2" fmla="*/ 1280138 w 21576"/>
                  <a:gd name="T3" fmla="*/ 2158009 h 21600"/>
                  <a:gd name="T4" fmla="*/ 1280138 w 21576"/>
                  <a:gd name="T5" fmla="*/ 2158009 h 21600"/>
                  <a:gd name="T6" fmla="*/ 1280138 w 21576"/>
                  <a:gd name="T7" fmla="*/ 215800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76" h="21600" extrusionOk="0">
                    <a:moveTo>
                      <a:pt x="4445" y="0"/>
                    </a:moveTo>
                    <a:cubicBezTo>
                      <a:pt x="1458" y="3372"/>
                      <a:pt x="-24" y="7090"/>
                      <a:pt x="0" y="10807"/>
                    </a:cubicBezTo>
                    <a:cubicBezTo>
                      <a:pt x="24" y="14524"/>
                      <a:pt x="1554" y="18238"/>
                      <a:pt x="4585" y="21600"/>
                    </a:cubicBezTo>
                    <a:lnTo>
                      <a:pt x="9967" y="15967"/>
                    </a:lnTo>
                    <a:lnTo>
                      <a:pt x="21576" y="16094"/>
                    </a:lnTo>
                    <a:cubicBezTo>
                      <a:pt x="18852" y="13014"/>
                      <a:pt x="18647" y="9361"/>
                      <a:pt x="20930" y="6187"/>
                    </a:cubicBezTo>
                    <a:lnTo>
                      <a:pt x="15332" y="20"/>
                    </a:lnTo>
                    <a:lnTo>
                      <a:pt x="444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38090" tIns="38090" rIns="38090" bIns="38090" anchor="ctr"/>
              <a:lstStyle/>
              <a:p>
                <a:endParaRPr lang="en-US" sz="3599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BE830A1-6CAC-469A-A1CB-373A7CE2CFAD}"/>
                </a:ext>
              </a:extLst>
            </p:cNvPr>
            <p:cNvGrpSpPr/>
            <p:nvPr/>
          </p:nvGrpSpPr>
          <p:grpSpPr>
            <a:xfrm>
              <a:off x="3882600" y="3974981"/>
              <a:ext cx="4537934" cy="2010660"/>
              <a:chOff x="14005255" y="9168445"/>
              <a:chExt cx="7746445" cy="3450275"/>
            </a:xfrm>
            <a:solidFill>
              <a:srgbClr val="EC691A"/>
            </a:solidFill>
          </p:grpSpPr>
          <p:sp>
            <p:nvSpPr>
              <p:cNvPr id="23" name="Фигура">
                <a:extLst>
                  <a:ext uri="{FF2B5EF4-FFF2-40B4-BE49-F238E27FC236}">
                    <a16:creationId xmlns:a16="http://schemas.microsoft.com/office/drawing/2014/main" id="{BEFCBCEB-FF06-47CF-9A0F-D9022B6AFD12}"/>
                  </a:ext>
                </a:extLst>
              </p:cNvPr>
              <p:cNvSpPr/>
              <p:nvPr/>
            </p:nvSpPr>
            <p:spPr bwMode="auto">
              <a:xfrm>
                <a:off x="17174500" y="9168445"/>
                <a:ext cx="4577200" cy="3450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57" y="0"/>
                    </a:moveTo>
                    <a:cubicBezTo>
                      <a:pt x="11358" y="781"/>
                      <a:pt x="10904" y="1526"/>
                      <a:pt x="10382" y="2218"/>
                    </a:cubicBezTo>
                    <a:cubicBezTo>
                      <a:pt x="8443" y="4791"/>
                      <a:pt x="5979" y="6242"/>
                      <a:pt x="3448" y="6565"/>
                    </a:cubicBezTo>
                    <a:lnTo>
                      <a:pt x="0" y="14258"/>
                    </a:lnTo>
                    <a:lnTo>
                      <a:pt x="3292" y="21600"/>
                    </a:lnTo>
                    <a:cubicBezTo>
                      <a:pt x="8773" y="21300"/>
                      <a:pt x="14188" y="18376"/>
                      <a:pt x="18373" y="12822"/>
                    </a:cubicBezTo>
                    <a:cubicBezTo>
                      <a:pt x="19629" y="11155"/>
                      <a:pt x="20700" y="9335"/>
                      <a:pt x="21600" y="7415"/>
                    </a:cubicBezTo>
                    <a:lnTo>
                      <a:pt x="15009" y="7586"/>
                    </a:lnTo>
                    <a:lnTo>
                      <a:pt x="11757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38090" tIns="38090" rIns="38090" bIns="3809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3199" kern="0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Arial"/>
                </a:endParaRPr>
              </a:p>
            </p:txBody>
          </p:sp>
          <p:sp>
            <p:nvSpPr>
              <p:cNvPr id="24" name="Фигура">
                <a:extLst>
                  <a:ext uri="{FF2B5EF4-FFF2-40B4-BE49-F238E27FC236}">
                    <a16:creationId xmlns:a16="http://schemas.microsoft.com/office/drawing/2014/main" id="{7D1AE95C-D6E1-4BFB-AB00-F315A7456B76}"/>
                  </a:ext>
                </a:extLst>
              </p:cNvPr>
              <p:cNvSpPr/>
              <p:nvPr/>
            </p:nvSpPr>
            <p:spPr bwMode="auto">
              <a:xfrm>
                <a:off x="14005255" y="9228018"/>
                <a:ext cx="3918586" cy="3390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58" y="0"/>
                    </a:moveTo>
                    <a:lnTo>
                      <a:pt x="0" y="7445"/>
                    </a:lnTo>
                    <a:cubicBezTo>
                      <a:pt x="1020" y="9295"/>
                      <a:pt x="2224" y="11051"/>
                      <a:pt x="3621" y="12666"/>
                    </a:cubicBezTo>
                    <a:cubicBezTo>
                      <a:pt x="8560" y="18373"/>
                      <a:pt x="14964" y="21347"/>
                      <a:pt x="21434" y="21600"/>
                    </a:cubicBezTo>
                    <a:lnTo>
                      <a:pt x="17586" y="14126"/>
                    </a:lnTo>
                    <a:lnTo>
                      <a:pt x="21600" y="6330"/>
                    </a:lnTo>
                    <a:cubicBezTo>
                      <a:pt x="18454" y="6130"/>
                      <a:pt x="15356" y="4657"/>
                      <a:pt x="12953" y="1879"/>
                    </a:cubicBezTo>
                    <a:cubicBezTo>
                      <a:pt x="12487" y="1341"/>
                      <a:pt x="12080" y="764"/>
                      <a:pt x="11698" y="171"/>
                    </a:cubicBezTo>
                    <a:lnTo>
                      <a:pt x="3658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lIns="38090" tIns="38090" rIns="38090" bIns="3809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3199" kern="0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  <a:sym typeface="Arial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545CE2A-7F38-473A-AA9D-4174A17D5A7A}"/>
              </a:ext>
            </a:extLst>
          </p:cNvPr>
          <p:cNvSpPr txBox="1"/>
          <p:nvPr/>
        </p:nvSpPr>
        <p:spPr>
          <a:xfrm>
            <a:off x="3736154" y="4393327"/>
            <a:ext cx="4817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</a:t>
            </a:r>
            <a:b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783CB9-0921-4D86-B092-A89E3845D8C2}"/>
              </a:ext>
            </a:extLst>
          </p:cNvPr>
          <p:cNvSpPr txBox="1"/>
          <p:nvPr/>
        </p:nvSpPr>
        <p:spPr>
          <a:xfrm>
            <a:off x="3449215" y="1369703"/>
            <a:ext cx="21755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</a:t>
            </a:r>
            <a:b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A20E2C-3DFA-4E37-A84E-02792C473F84}"/>
              </a:ext>
            </a:extLst>
          </p:cNvPr>
          <p:cNvSpPr txBox="1"/>
          <p:nvPr/>
        </p:nvSpPr>
        <p:spPr>
          <a:xfrm>
            <a:off x="6521301" y="1569758"/>
            <a:ext cx="2175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582B2E-DE53-4700-8804-06369F1920F1}"/>
              </a:ext>
            </a:extLst>
          </p:cNvPr>
          <p:cNvSpPr txBox="1"/>
          <p:nvPr/>
        </p:nvSpPr>
        <p:spPr>
          <a:xfrm>
            <a:off x="3007718" y="5760550"/>
            <a:ext cx="61765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C691A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OUTCOMES AND IMPACT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B0EB6A-B152-41F0-8DEF-A42DC071488B}"/>
              </a:ext>
            </a:extLst>
          </p:cNvPr>
          <p:cNvSpPr txBox="1"/>
          <p:nvPr/>
        </p:nvSpPr>
        <p:spPr>
          <a:xfrm>
            <a:off x="7627550" y="2583589"/>
            <a:ext cx="42386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ACCOMPLISHMENTS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D8D7D9-119E-4560-B286-2F8C70D5D8F4}"/>
              </a:ext>
            </a:extLst>
          </p:cNvPr>
          <p:cNvSpPr txBox="1"/>
          <p:nvPr/>
        </p:nvSpPr>
        <p:spPr>
          <a:xfrm>
            <a:off x="423953" y="2559773"/>
            <a:ext cx="42279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1A85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FUTURE DIRECTION</a:t>
            </a:r>
          </a:p>
        </p:txBody>
      </p:sp>
    </p:spTree>
    <p:extLst>
      <p:ext uri="{BB962C8B-B14F-4D97-AF65-F5344CB8AC3E}">
        <p14:creationId xmlns:p14="http://schemas.microsoft.com/office/powerpoint/2010/main" val="50809016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Bay skyline | | iswne.org">
            <a:extLst>
              <a:ext uri="{FF2B5EF4-FFF2-40B4-BE49-F238E27FC236}">
                <a16:creationId xmlns:a16="http://schemas.microsoft.com/office/drawing/2014/main" id="{C24E723A-935D-4AB3-B68C-A2136B5D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58"/>
            <a:ext cx="12192000" cy="69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F957B2E-D0B8-4B75-9BFB-7553B5DB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5" y="248395"/>
            <a:ext cx="11314083" cy="65137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Achieve Brown County National Impacts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66507A-C6EC-464B-8FBD-2A75C94519B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4993" y="1152905"/>
            <a:ext cx="11873753" cy="2276095"/>
          </a:xfrm>
        </p:spPr>
        <p:txBody>
          <a:bodyPr>
            <a:normAutofit/>
          </a:bodyPr>
          <a:lstStyle/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Groundbreaking work to integrate data systems</a:t>
            </a:r>
          </a:p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COVID-19 resource mapping tool</a:t>
            </a:r>
          </a:p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Partnering to drive state policy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6333E-1D7C-426B-B2D0-DF33146FD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A3533-FDD3-5D48-BCF3-3B17637A099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charset="0"/>
                <a:cs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ED601-D67B-4A24-8E1E-0F51C678F55E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</p:spTree>
    <p:extLst>
      <p:ext uri="{BB962C8B-B14F-4D97-AF65-F5344CB8AC3E}">
        <p14:creationId xmlns:p14="http://schemas.microsoft.com/office/powerpoint/2010/main" val="261690464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73">
            <a:extLst>
              <a:ext uri="{FF2B5EF4-FFF2-40B4-BE49-F238E27FC236}">
                <a16:creationId xmlns:a16="http://schemas.microsoft.com/office/drawing/2014/main" id="{378A8097-EE2E-480A-AF2D-4F6D21AB63CA}"/>
              </a:ext>
            </a:extLst>
          </p:cNvPr>
          <p:cNvSpPr>
            <a:spLocks noChangeAspect="1"/>
          </p:cNvSpPr>
          <p:nvPr/>
        </p:nvSpPr>
        <p:spPr>
          <a:xfrm>
            <a:off x="6079125" y="1894180"/>
            <a:ext cx="4165047" cy="4173635"/>
          </a:xfrm>
          <a:prstGeom prst="ellipse">
            <a:avLst/>
          </a:prstGeom>
          <a:noFill/>
          <a:ln w="31750">
            <a:solidFill>
              <a:srgbClr val="BFBF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DF3179-B3E5-4C3C-BC61-81FB0DC254EE}"/>
              </a:ext>
            </a:extLst>
          </p:cNvPr>
          <p:cNvSpPr/>
          <p:nvPr/>
        </p:nvSpPr>
        <p:spPr>
          <a:xfrm>
            <a:off x="10046982" y="5255527"/>
            <a:ext cx="20863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</a:t>
            </a:r>
            <a:br>
              <a:rPr lang="en-US" b="1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b="1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Flywheel Effect</a:t>
            </a:r>
          </a:p>
          <a:p>
            <a:pPr lvl="0" algn="ctr"/>
            <a:r>
              <a:rPr lang="en-US" sz="1000" b="1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© Jim Collins</a:t>
            </a: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5B8B2D07-E74F-4894-AC34-473F80B57CDF}"/>
              </a:ext>
            </a:extLst>
          </p:cNvPr>
          <p:cNvSpPr/>
          <p:nvPr/>
        </p:nvSpPr>
        <p:spPr>
          <a:xfrm rot="2903041">
            <a:off x="6588346" y="2283226"/>
            <a:ext cx="365760" cy="369278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5BD24F56-5ACD-4720-93EF-47633FE04F36}"/>
              </a:ext>
            </a:extLst>
          </p:cNvPr>
          <p:cNvSpPr/>
          <p:nvPr/>
        </p:nvSpPr>
        <p:spPr>
          <a:xfrm rot="12443251">
            <a:off x="9841033" y="4814087"/>
            <a:ext cx="365760" cy="369278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B4CE023F-C082-4E5A-B962-5F5F58E904C7}"/>
              </a:ext>
            </a:extLst>
          </p:cNvPr>
          <p:cNvSpPr/>
          <p:nvPr/>
        </p:nvSpPr>
        <p:spPr>
          <a:xfrm rot="19471742">
            <a:off x="6283496" y="4942555"/>
            <a:ext cx="365760" cy="369278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7BBB47-DF16-469E-86EE-AB4256B2EBBA}"/>
              </a:ext>
            </a:extLst>
          </p:cNvPr>
          <p:cNvSpPr txBox="1"/>
          <p:nvPr/>
        </p:nvSpPr>
        <p:spPr>
          <a:xfrm rot="19739574">
            <a:off x="8728401" y="3111947"/>
            <a:ext cx="26898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691A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BREAKTHROUGH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FBD25AA-2A99-4BA7-BEBD-92F18B2A95F7}"/>
              </a:ext>
            </a:extLst>
          </p:cNvPr>
          <p:cNvSpPr txBox="1"/>
          <p:nvPr/>
        </p:nvSpPr>
        <p:spPr>
          <a:xfrm>
            <a:off x="5390691" y="3358411"/>
            <a:ext cx="1672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691A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BUILD UP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3662AC-3C09-442A-AA9D-42767D37675A}"/>
              </a:ext>
            </a:extLst>
          </p:cNvPr>
          <p:cNvSpPr txBox="1"/>
          <p:nvPr/>
        </p:nvSpPr>
        <p:spPr>
          <a:xfrm>
            <a:off x="6715167" y="5802757"/>
            <a:ext cx="306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Energized and engaged stakeholders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52E585-02B7-4D6E-ABD0-905A71A3B603}"/>
              </a:ext>
            </a:extLst>
          </p:cNvPr>
          <p:cNvSpPr txBox="1"/>
          <p:nvPr/>
        </p:nvSpPr>
        <p:spPr>
          <a:xfrm>
            <a:off x="6611647" y="1486661"/>
            <a:ext cx="30892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Innovation consistent</a:t>
            </a:r>
            <a:b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with core purpose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1D8084C-E4AE-4F46-B8A3-DC9997C8A750}"/>
              </a:ext>
            </a:extLst>
          </p:cNvPr>
          <p:cNvSpPr/>
          <p:nvPr/>
        </p:nvSpPr>
        <p:spPr>
          <a:xfrm>
            <a:off x="7418483" y="3245892"/>
            <a:ext cx="1475555" cy="1470212"/>
          </a:xfrm>
          <a:prstGeom prst="ellipse">
            <a:avLst/>
          </a:prstGeom>
          <a:solidFill>
            <a:srgbClr val="01A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1A082F3-9AC1-4FEC-9B60-E8D0D6BC2E03}"/>
              </a:ext>
            </a:extLst>
          </p:cNvPr>
          <p:cNvCxnSpPr>
            <a:cxnSpLocks/>
          </p:cNvCxnSpPr>
          <p:nvPr/>
        </p:nvCxnSpPr>
        <p:spPr>
          <a:xfrm flipV="1">
            <a:off x="8149951" y="1714736"/>
            <a:ext cx="3875731" cy="2302691"/>
          </a:xfrm>
          <a:prstGeom prst="straightConnector1">
            <a:avLst/>
          </a:prstGeom>
          <a:ln w="381000">
            <a:solidFill>
              <a:srgbClr val="00A3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39CE42-908B-43A8-AD5E-D45B88ACE0A3}"/>
              </a:ext>
            </a:extLst>
          </p:cNvPr>
          <p:cNvCxnSpPr>
            <a:cxnSpLocks/>
          </p:cNvCxnSpPr>
          <p:nvPr/>
        </p:nvCxnSpPr>
        <p:spPr>
          <a:xfrm flipV="1">
            <a:off x="0" y="3986200"/>
            <a:ext cx="8245881" cy="29281"/>
          </a:xfrm>
          <a:prstGeom prst="line">
            <a:avLst/>
          </a:prstGeom>
          <a:ln w="381000">
            <a:solidFill>
              <a:srgbClr val="00A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9D6FD4A-37BC-403F-BB35-BD9E1C1AEB84}"/>
              </a:ext>
            </a:extLst>
          </p:cNvPr>
          <p:cNvSpPr txBox="1"/>
          <p:nvPr/>
        </p:nvSpPr>
        <p:spPr>
          <a:xfrm>
            <a:off x="7411857" y="2884661"/>
            <a:ext cx="142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A85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CONVENE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DC2E92C-E4CC-40D2-8BAF-D131E44ABE8F}"/>
              </a:ext>
            </a:extLst>
          </p:cNvPr>
          <p:cNvSpPr txBox="1"/>
          <p:nvPr/>
        </p:nvSpPr>
        <p:spPr>
          <a:xfrm rot="2477101">
            <a:off x="6663480" y="4460392"/>
            <a:ext cx="142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A85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FACILITATE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C7F63A-8E89-4F35-87FC-4BF383D2D308}"/>
              </a:ext>
            </a:extLst>
          </p:cNvPr>
          <p:cNvSpPr txBox="1"/>
          <p:nvPr/>
        </p:nvSpPr>
        <p:spPr>
          <a:xfrm rot="18791970">
            <a:off x="8123390" y="4469314"/>
            <a:ext cx="142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1A85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SUPPORT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B3C21B8-DBEE-4322-8523-FA52A367C45B}"/>
              </a:ext>
            </a:extLst>
          </p:cNvPr>
          <p:cNvSpPr txBox="1"/>
          <p:nvPr/>
        </p:nvSpPr>
        <p:spPr>
          <a:xfrm rot="19730688">
            <a:off x="8078046" y="3610425"/>
            <a:ext cx="640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52B70A9-4347-48C4-986A-B09B7410725A}"/>
              </a:ext>
            </a:extLst>
          </p:cNvPr>
          <p:cNvCxnSpPr>
            <a:cxnSpLocks/>
          </p:cNvCxnSpPr>
          <p:nvPr/>
        </p:nvCxnSpPr>
        <p:spPr>
          <a:xfrm>
            <a:off x="2988940" y="2727214"/>
            <a:ext cx="0" cy="109307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03D9B21-AC05-4162-9CCB-A601302C4BFB}"/>
              </a:ext>
            </a:extLst>
          </p:cNvPr>
          <p:cNvCxnSpPr>
            <a:cxnSpLocks/>
          </p:cNvCxnSpPr>
          <p:nvPr/>
        </p:nvCxnSpPr>
        <p:spPr>
          <a:xfrm>
            <a:off x="4065501" y="4233876"/>
            <a:ext cx="0" cy="76485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ABC4DB5-78C9-4209-A48B-A1B0F060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42" y="4809808"/>
            <a:ext cx="2647300" cy="536902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03DE1C6-F44D-490E-BD79-6B50E45FC17E}"/>
              </a:ext>
            </a:extLst>
          </p:cNvPr>
          <p:cNvCxnSpPr>
            <a:cxnSpLocks/>
          </p:cNvCxnSpPr>
          <p:nvPr/>
        </p:nvCxnSpPr>
        <p:spPr>
          <a:xfrm>
            <a:off x="1902006" y="4233876"/>
            <a:ext cx="0" cy="48222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E4DFE5E-702E-4CD4-9ADF-FD73B622F5E2}"/>
              </a:ext>
            </a:extLst>
          </p:cNvPr>
          <p:cNvSpPr txBox="1"/>
          <p:nvPr/>
        </p:nvSpPr>
        <p:spPr>
          <a:xfrm>
            <a:off x="1540740" y="836717"/>
            <a:ext cx="2862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  <a:t>COVID-19</a:t>
            </a:r>
            <a:b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  <a:t>Resource and Response Map</a:t>
            </a:r>
            <a:b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  <a:t>and Collective Response Team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CA4A5D4-C0F0-4152-97C2-C0EECB0820B7}"/>
              </a:ext>
            </a:extLst>
          </p:cNvPr>
          <p:cNvSpPr txBox="1"/>
          <p:nvPr/>
        </p:nvSpPr>
        <p:spPr>
          <a:xfrm>
            <a:off x="754098" y="5409675"/>
            <a:ext cx="2250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dugi" panose="020B0502040204020203" pitchFamily="34" charset="0"/>
                <a:ea typeface="Gadugi" panose="020B0502040204020203" pitchFamily="34" charset="0"/>
              </a:rPr>
              <a:t>DPI / School District</a:t>
            </a:r>
            <a:br>
              <a:rPr lang="en-US" sz="14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400" dirty="0">
                <a:latin typeface="Gadugi" panose="020B0502040204020203" pitchFamily="34" charset="0"/>
                <a:ea typeface="Gadugi" panose="020B0502040204020203" pitchFamily="34" charset="0"/>
              </a:rPr>
              <a:t>Data Sharing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8CBC398-2F40-49A1-95CF-CD5E1CC55C95}"/>
              </a:ext>
            </a:extLst>
          </p:cNvPr>
          <p:cNvCxnSpPr>
            <a:cxnSpLocks/>
          </p:cNvCxnSpPr>
          <p:nvPr/>
        </p:nvCxnSpPr>
        <p:spPr>
          <a:xfrm>
            <a:off x="850307" y="3429000"/>
            <a:ext cx="0" cy="37866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5E228ED-B1D6-4A6E-B5D7-B1B1BE8944A0}"/>
              </a:ext>
            </a:extLst>
          </p:cNvPr>
          <p:cNvSpPr txBox="1"/>
          <p:nvPr/>
        </p:nvSpPr>
        <p:spPr>
          <a:xfrm>
            <a:off x="-28660" y="1485004"/>
            <a:ext cx="1757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dugi" panose="020B0502040204020203" pitchFamily="34" charset="0"/>
                <a:ea typeface="Gadugi" panose="020B0502040204020203" pitchFamily="34" charset="0"/>
              </a:rPr>
              <a:t>Collaborative Action Teams</a:t>
            </a:r>
            <a:br>
              <a:rPr lang="en-US" sz="14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400" dirty="0">
                <a:latin typeface="Gadugi" panose="020B0502040204020203" pitchFamily="34" charset="0"/>
                <a:ea typeface="Gadugi" panose="020B0502040204020203" pitchFamily="34" charset="0"/>
              </a:rPr>
              <a:t>and CIS</a:t>
            </a:r>
          </a:p>
        </p:txBody>
      </p:sp>
      <p:pic>
        <p:nvPicPr>
          <p:cNvPr id="121" name="Picture 1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AF9EBA-471D-4977-8E83-591C2956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02118" y="5134647"/>
            <a:ext cx="1129070" cy="733794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FCD510B1-4A57-4003-9CD3-A03C75BE4F2E}"/>
              </a:ext>
            </a:extLst>
          </p:cNvPr>
          <p:cNvSpPr txBox="1"/>
          <p:nvPr/>
        </p:nvSpPr>
        <p:spPr>
          <a:xfrm>
            <a:off x="2911498" y="6004362"/>
            <a:ext cx="231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  <a:t>Digital Access</a:t>
            </a:r>
          </a:p>
          <a:p>
            <a:pPr algn="ctr"/>
            <a: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  <a:t>Team</a:t>
            </a:r>
          </a:p>
        </p:txBody>
      </p:sp>
      <p:pic>
        <p:nvPicPr>
          <p:cNvPr id="127" name="Graphic 126" descr="Bar graph with upward trend">
            <a:extLst>
              <a:ext uri="{FF2B5EF4-FFF2-40B4-BE49-F238E27FC236}">
                <a16:creationId xmlns:a16="http://schemas.microsoft.com/office/drawing/2014/main" id="{1D155A56-E9BC-4957-8DF2-32B8D2FD5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385" y="2792715"/>
            <a:ext cx="575160" cy="57516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B0E1141-9218-48FE-AE67-79950BFF1E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03" t="-1" r="10621" b="36360"/>
          <a:stretch/>
        </p:blipFill>
        <p:spPr>
          <a:xfrm>
            <a:off x="2442918" y="1747533"/>
            <a:ext cx="1049792" cy="841506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53CCC979-7605-4CA3-BDDF-0B4D2A7DD924}"/>
              </a:ext>
            </a:extLst>
          </p:cNvPr>
          <p:cNvSpPr txBox="1"/>
          <p:nvPr/>
        </p:nvSpPr>
        <p:spPr>
          <a:xfrm>
            <a:off x="10590663" y="6417114"/>
            <a:ext cx="15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WHAT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9465E0C-7B4E-4352-9CA8-D6D6E1A9E895}"/>
              </a:ext>
            </a:extLst>
          </p:cNvPr>
          <p:cNvSpPr/>
          <p:nvPr/>
        </p:nvSpPr>
        <p:spPr>
          <a:xfrm>
            <a:off x="4708739" y="388915"/>
            <a:ext cx="7011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Stepping Up in Uncertainty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E43728E-3209-4117-B48C-6A247A4AE788}"/>
              </a:ext>
            </a:extLst>
          </p:cNvPr>
          <p:cNvSpPr txBox="1"/>
          <p:nvPr/>
        </p:nvSpPr>
        <p:spPr>
          <a:xfrm>
            <a:off x="7570254" y="3726021"/>
            <a:ext cx="82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DA</a:t>
            </a:r>
          </a:p>
        </p:txBody>
      </p:sp>
      <p:pic>
        <p:nvPicPr>
          <p:cNvPr id="136" name="Graphic 135" descr="Heart">
            <a:extLst>
              <a:ext uri="{FF2B5EF4-FFF2-40B4-BE49-F238E27FC236}">
                <a16:creationId xmlns:a16="http://schemas.microsoft.com/office/drawing/2014/main" id="{FECE9B3C-A632-4D58-9228-D989C41A6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7950" y="2206844"/>
            <a:ext cx="647040" cy="647040"/>
          </a:xfrm>
          <a:prstGeom prst="rect">
            <a:avLst/>
          </a:prstGeom>
        </p:spPr>
      </p:pic>
      <p:pic>
        <p:nvPicPr>
          <p:cNvPr id="137" name="Graphic 136" descr="Schoolhouse">
            <a:extLst>
              <a:ext uri="{FF2B5EF4-FFF2-40B4-BE49-F238E27FC236}">
                <a16:creationId xmlns:a16="http://schemas.microsoft.com/office/drawing/2014/main" id="{AE53C7DC-88C3-4433-BA4E-E340235B0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4990" y="2206844"/>
            <a:ext cx="647040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92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53" grpId="0"/>
      <p:bldP spid="76" grpId="0" animBg="1"/>
      <p:bldP spid="77" grpId="0" animBg="1"/>
      <p:bldP spid="78" grpId="0" animBg="1"/>
      <p:bldP spid="51" grpId="0" animBg="1"/>
      <p:bldP spid="52" grpId="0" animBg="1"/>
      <p:bldP spid="47" grpId="0" animBg="1"/>
      <p:bldP spid="48" grpId="0" animBg="1"/>
      <p:bldP spid="82" grpId="0" animBg="1"/>
      <p:bldP spid="84" grpId="0"/>
      <p:bldP spid="85" grpId="0"/>
      <p:bldP spid="86" grpId="0"/>
      <p:bldP spid="88" grpId="0"/>
      <p:bldP spid="1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276EA-89F3-4B46-A18F-D36B934AB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47" y="5122922"/>
            <a:ext cx="2773082" cy="1112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1AEBD-0D42-40E9-A29B-6E15C14586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5624" y="0"/>
            <a:ext cx="12287624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39C356-B589-4796-8011-5913D1B05C56}"/>
              </a:ext>
            </a:extLst>
          </p:cNvPr>
          <p:cNvSpPr>
            <a:spLocks noChangeAspect="1"/>
          </p:cNvSpPr>
          <p:nvPr/>
        </p:nvSpPr>
        <p:spPr>
          <a:xfrm>
            <a:off x="-3809838" y="-1557996"/>
            <a:ext cx="10137634" cy="10139288"/>
          </a:xfrm>
          <a:prstGeom prst="ellipse">
            <a:avLst/>
          </a:prstGeom>
          <a:solidFill>
            <a:srgbClr val="00A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DED4-8F09-4AA5-A760-AF52313B289C}"/>
              </a:ext>
            </a:extLst>
          </p:cNvPr>
          <p:cNvSpPr txBox="1"/>
          <p:nvPr/>
        </p:nvSpPr>
        <p:spPr>
          <a:xfrm>
            <a:off x="324015" y="675523"/>
            <a:ext cx="577198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ABC’s Impact:</a:t>
            </a:r>
          </a:p>
          <a:p>
            <a:pPr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Unleashing the Potential of Community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224EC-7785-44D6-B41C-2D31E9D2119C}"/>
              </a:ext>
            </a:extLst>
          </p:cNvPr>
          <p:cNvSpPr txBox="1"/>
          <p:nvPr/>
        </p:nvSpPr>
        <p:spPr>
          <a:xfrm>
            <a:off x="6553002" y="3001105"/>
            <a:ext cx="5387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latin typeface="Gadugi" panose="020B0502040204020203" pitchFamily="34" charset="0"/>
                <a:ea typeface="Gadugi" panose="020B0502040204020203" pitchFamily="34" charset="0"/>
              </a:rPr>
              <a:t>Tina Chang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Chairwoman and CEO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SysLogic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CAE-5DC5-42B5-84DF-79CA25598B67}"/>
              </a:ext>
            </a:extLst>
          </p:cNvPr>
          <p:cNvSpPr txBox="1"/>
          <p:nvPr/>
        </p:nvSpPr>
        <p:spPr>
          <a:xfrm>
            <a:off x="10645254" y="6417114"/>
            <a:ext cx="148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WHAT</a:t>
            </a:r>
          </a:p>
        </p:txBody>
      </p:sp>
    </p:spTree>
    <p:extLst>
      <p:ext uri="{BB962C8B-B14F-4D97-AF65-F5344CB8AC3E}">
        <p14:creationId xmlns:p14="http://schemas.microsoft.com/office/powerpoint/2010/main" val="249655349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015B6DE-B63C-48DB-A16F-C547ECF68775}"/>
              </a:ext>
            </a:extLst>
          </p:cNvPr>
          <p:cNvSpPr>
            <a:spLocks noChangeAspect="1"/>
          </p:cNvSpPr>
          <p:nvPr/>
        </p:nvSpPr>
        <p:spPr>
          <a:xfrm>
            <a:off x="4158916" y="1586045"/>
            <a:ext cx="3874168" cy="3880174"/>
          </a:xfrm>
          <a:prstGeom prst="ellipse">
            <a:avLst/>
          </a:prstGeom>
          <a:solidFill>
            <a:srgbClr val="88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Schoolhouse">
            <a:extLst>
              <a:ext uri="{FF2B5EF4-FFF2-40B4-BE49-F238E27FC236}">
                <a16:creationId xmlns:a16="http://schemas.microsoft.com/office/drawing/2014/main" id="{FED248A7-F7A3-4D77-A9F5-CBC7FF580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852" y="2500445"/>
            <a:ext cx="914400" cy="914400"/>
          </a:xfrm>
          <a:prstGeom prst="rect">
            <a:avLst/>
          </a:prstGeom>
        </p:spPr>
      </p:pic>
      <p:pic>
        <p:nvPicPr>
          <p:cNvPr id="7" name="Graphic 6" descr="Medical">
            <a:extLst>
              <a:ext uri="{FF2B5EF4-FFF2-40B4-BE49-F238E27FC236}">
                <a16:creationId xmlns:a16="http://schemas.microsoft.com/office/drawing/2014/main" id="{2AC6499E-F55C-4373-AEE7-EEDA5570C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852" y="3414845"/>
            <a:ext cx="914400" cy="9144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14FAFBB-3E65-45C3-B6A8-440DD23C812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52" y="4456030"/>
            <a:ext cx="914400" cy="914400"/>
          </a:xfrm>
          <a:prstGeom prst="rect">
            <a:avLst/>
          </a:prstGeom>
        </p:spPr>
      </p:pic>
      <p:pic>
        <p:nvPicPr>
          <p:cNvPr id="11" name="Graphic 10" descr="Bank">
            <a:extLst>
              <a:ext uri="{FF2B5EF4-FFF2-40B4-BE49-F238E27FC236}">
                <a16:creationId xmlns:a16="http://schemas.microsoft.com/office/drawing/2014/main" id="{AE3A3DF5-23AB-4656-9464-D19B7E3C9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852" y="1586045"/>
            <a:ext cx="914400" cy="914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DD0B62-B1D9-4F2E-AEC4-B1E1BA9A5303}"/>
              </a:ext>
            </a:extLst>
          </p:cNvPr>
          <p:cNvCxnSpPr>
            <a:cxnSpLocks/>
          </p:cNvCxnSpPr>
          <p:nvPr/>
        </p:nvCxnSpPr>
        <p:spPr>
          <a:xfrm flipV="1">
            <a:off x="1813763" y="3782314"/>
            <a:ext cx="2149642" cy="89731"/>
          </a:xfrm>
          <a:prstGeom prst="straightConnector1">
            <a:avLst/>
          </a:prstGeom>
          <a:ln w="127000">
            <a:solidFill>
              <a:srgbClr val="00A3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2111A2-385E-4086-B701-C73D9BDF1EB8}"/>
              </a:ext>
            </a:extLst>
          </p:cNvPr>
          <p:cNvCxnSpPr/>
          <p:nvPr/>
        </p:nvCxnSpPr>
        <p:spPr>
          <a:xfrm flipV="1">
            <a:off x="1813763" y="4329245"/>
            <a:ext cx="2149642" cy="556455"/>
          </a:xfrm>
          <a:prstGeom prst="straightConnector1">
            <a:avLst/>
          </a:prstGeom>
          <a:ln w="127000">
            <a:solidFill>
              <a:srgbClr val="00A3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3C1062-15EE-4028-B1D9-43015BE071DB}"/>
              </a:ext>
            </a:extLst>
          </p:cNvPr>
          <p:cNvCxnSpPr>
            <a:cxnSpLocks/>
          </p:cNvCxnSpPr>
          <p:nvPr/>
        </p:nvCxnSpPr>
        <p:spPr>
          <a:xfrm>
            <a:off x="1813763" y="2146020"/>
            <a:ext cx="2149642" cy="506827"/>
          </a:xfrm>
          <a:prstGeom prst="straightConnector1">
            <a:avLst/>
          </a:prstGeom>
          <a:ln w="127000">
            <a:solidFill>
              <a:srgbClr val="00A3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BE83B1-76F7-4277-953B-6C4A2ABCFC3A}"/>
              </a:ext>
            </a:extLst>
          </p:cNvPr>
          <p:cNvCxnSpPr>
            <a:cxnSpLocks/>
          </p:cNvCxnSpPr>
          <p:nvPr/>
        </p:nvCxnSpPr>
        <p:spPr>
          <a:xfrm>
            <a:off x="1813763" y="3110047"/>
            <a:ext cx="2149642" cy="153407"/>
          </a:xfrm>
          <a:prstGeom prst="straightConnector1">
            <a:avLst/>
          </a:prstGeom>
          <a:ln w="127000">
            <a:solidFill>
              <a:srgbClr val="00A3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Database">
            <a:extLst>
              <a:ext uri="{FF2B5EF4-FFF2-40B4-BE49-F238E27FC236}">
                <a16:creationId xmlns:a16="http://schemas.microsoft.com/office/drawing/2014/main" id="{E77FD2DF-1D20-4391-B334-1E568A738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48661" y="1926012"/>
            <a:ext cx="677752" cy="677752"/>
          </a:xfrm>
          <a:prstGeom prst="rect">
            <a:avLst/>
          </a:prstGeom>
        </p:spPr>
      </p:pic>
      <p:pic>
        <p:nvPicPr>
          <p:cNvPr id="38" name="Graphic 37" descr="Database">
            <a:extLst>
              <a:ext uri="{FF2B5EF4-FFF2-40B4-BE49-F238E27FC236}">
                <a16:creationId xmlns:a16="http://schemas.microsoft.com/office/drawing/2014/main" id="{99E24945-6F99-49CC-8C60-FBDA423B9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48661" y="4394371"/>
            <a:ext cx="677752" cy="677752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2F5BE202-7497-4706-887B-0519077B57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24579" y="3531723"/>
            <a:ext cx="677752" cy="677752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677409BE-960F-4D97-A272-E2214154DF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41655" y="2798912"/>
            <a:ext cx="677752" cy="67775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C72F746-9E92-4A64-9786-A3165DA53C3F}"/>
              </a:ext>
            </a:extLst>
          </p:cNvPr>
          <p:cNvSpPr/>
          <p:nvPr/>
        </p:nvSpPr>
        <p:spPr>
          <a:xfrm>
            <a:off x="2507898" y="340165"/>
            <a:ext cx="7159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Current State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BCDC03-7F11-4CAB-BF8D-CDC0933A437D}"/>
              </a:ext>
            </a:extLst>
          </p:cNvPr>
          <p:cNvGrpSpPr/>
          <p:nvPr/>
        </p:nvGrpSpPr>
        <p:grpSpPr>
          <a:xfrm>
            <a:off x="4624383" y="1943988"/>
            <a:ext cx="2864136" cy="2941712"/>
            <a:chOff x="4818049" y="2536570"/>
            <a:chExt cx="2476803" cy="250655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6E0E53C-7F10-4091-8198-D93C864A4467}"/>
                </a:ext>
              </a:extLst>
            </p:cNvPr>
            <p:cNvGrpSpPr/>
            <p:nvPr/>
          </p:nvGrpSpPr>
          <p:grpSpPr>
            <a:xfrm>
              <a:off x="5407476" y="3101322"/>
              <a:ext cx="1377047" cy="1377046"/>
              <a:chOff x="5407476" y="3101322"/>
              <a:chExt cx="1377047" cy="1377046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10BC0E0-EA95-4286-ADCB-F2BCF395E460}"/>
                  </a:ext>
                </a:extLst>
              </p:cNvPr>
              <p:cNvSpPr/>
              <p:nvPr/>
            </p:nvSpPr>
            <p:spPr>
              <a:xfrm rot="2700000">
                <a:off x="6485485" y="3090786"/>
                <a:ext cx="263231" cy="334844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0" y="66969"/>
                    </a:moveTo>
                    <a:lnTo>
                      <a:pt x="131616" y="66969"/>
                    </a:lnTo>
                    <a:lnTo>
                      <a:pt x="131616" y="0"/>
                    </a:lnTo>
                    <a:lnTo>
                      <a:pt x="263231" y="167422"/>
                    </a:lnTo>
                    <a:lnTo>
                      <a:pt x="131616" y="334844"/>
                    </a:lnTo>
                    <a:lnTo>
                      <a:pt x="131616" y="267875"/>
                    </a:lnTo>
                    <a:lnTo>
                      <a:pt x="0" y="267875"/>
                    </a:lnTo>
                    <a:lnTo>
                      <a:pt x="0" y="6696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66968" rIns="78969" bIns="66969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AF49238-77B0-4BB7-BE73-1259BEE27F26}"/>
                  </a:ext>
                </a:extLst>
              </p:cNvPr>
              <p:cNvSpPr/>
              <p:nvPr/>
            </p:nvSpPr>
            <p:spPr>
              <a:xfrm rot="18900000">
                <a:off x="6496021" y="4143523"/>
                <a:ext cx="263232" cy="334845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263231" y="267875"/>
                    </a:moveTo>
                    <a:lnTo>
                      <a:pt x="131615" y="267875"/>
                    </a:lnTo>
                    <a:lnTo>
                      <a:pt x="131615" y="334844"/>
                    </a:lnTo>
                    <a:lnTo>
                      <a:pt x="0" y="167422"/>
                    </a:lnTo>
                    <a:lnTo>
                      <a:pt x="131615" y="0"/>
                    </a:lnTo>
                    <a:lnTo>
                      <a:pt x="131615" y="66969"/>
                    </a:lnTo>
                    <a:lnTo>
                      <a:pt x="263231" y="66969"/>
                    </a:lnTo>
                    <a:lnTo>
                      <a:pt x="263231" y="26787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968" tIns="66969" rIns="1" bIns="6697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38A08E9-0A07-44B4-8E18-DB2F44696105}"/>
                  </a:ext>
                </a:extLst>
              </p:cNvPr>
              <p:cNvSpPr/>
              <p:nvPr/>
            </p:nvSpPr>
            <p:spPr>
              <a:xfrm rot="24300000">
                <a:off x="5443282" y="4154060"/>
                <a:ext cx="263232" cy="334844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263231" y="267875"/>
                    </a:moveTo>
                    <a:lnTo>
                      <a:pt x="131615" y="267875"/>
                    </a:lnTo>
                    <a:lnTo>
                      <a:pt x="131615" y="334844"/>
                    </a:lnTo>
                    <a:lnTo>
                      <a:pt x="0" y="167422"/>
                    </a:lnTo>
                    <a:lnTo>
                      <a:pt x="131615" y="0"/>
                    </a:lnTo>
                    <a:lnTo>
                      <a:pt x="131615" y="66969"/>
                    </a:lnTo>
                    <a:lnTo>
                      <a:pt x="263231" y="66969"/>
                    </a:lnTo>
                    <a:lnTo>
                      <a:pt x="263231" y="26787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969" tIns="66969" rIns="0" bIns="669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0661AC6-A47C-4BB1-B1AB-53A2A49FF77A}"/>
                  </a:ext>
                </a:extLst>
              </p:cNvPr>
              <p:cNvSpPr/>
              <p:nvPr/>
            </p:nvSpPr>
            <p:spPr>
              <a:xfrm rot="18900000">
                <a:off x="5432746" y="3101322"/>
                <a:ext cx="263231" cy="334844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0" y="66969"/>
                    </a:moveTo>
                    <a:lnTo>
                      <a:pt x="131616" y="66969"/>
                    </a:lnTo>
                    <a:lnTo>
                      <a:pt x="131616" y="0"/>
                    </a:lnTo>
                    <a:lnTo>
                      <a:pt x="263231" y="167422"/>
                    </a:lnTo>
                    <a:lnTo>
                      <a:pt x="131616" y="334844"/>
                    </a:lnTo>
                    <a:lnTo>
                      <a:pt x="131616" y="267875"/>
                    </a:lnTo>
                    <a:lnTo>
                      <a:pt x="0" y="267875"/>
                    </a:lnTo>
                    <a:lnTo>
                      <a:pt x="0" y="6696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66969" rIns="78969" bIns="669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</p:grpSp>
        <p:pic>
          <p:nvPicPr>
            <p:cNvPr id="60" name="Graphic 59" descr="Database">
              <a:extLst>
                <a:ext uri="{FF2B5EF4-FFF2-40B4-BE49-F238E27FC236}">
                  <a16:creationId xmlns:a16="http://schemas.microsoft.com/office/drawing/2014/main" id="{5DF9EEB3-49D2-4DF3-9D8A-084FC6EA6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44687" y="2536570"/>
              <a:ext cx="677752" cy="677752"/>
            </a:xfrm>
            <a:prstGeom prst="rect">
              <a:avLst/>
            </a:prstGeom>
          </p:spPr>
        </p:pic>
        <p:pic>
          <p:nvPicPr>
            <p:cNvPr id="61" name="Graphic 60" descr="Database">
              <a:extLst>
                <a:ext uri="{FF2B5EF4-FFF2-40B4-BE49-F238E27FC236}">
                  <a16:creationId xmlns:a16="http://schemas.microsoft.com/office/drawing/2014/main" id="{AB90BDB1-1DE6-4423-BA71-0919566BA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18049" y="3456237"/>
              <a:ext cx="677752" cy="677752"/>
            </a:xfrm>
            <a:prstGeom prst="rect">
              <a:avLst/>
            </a:prstGeom>
          </p:spPr>
        </p:pic>
        <p:pic>
          <p:nvPicPr>
            <p:cNvPr id="62" name="Graphic 61" descr="Database">
              <a:extLst>
                <a:ext uri="{FF2B5EF4-FFF2-40B4-BE49-F238E27FC236}">
                  <a16:creationId xmlns:a16="http://schemas.microsoft.com/office/drawing/2014/main" id="{5247BBDA-4E20-4C46-AEB1-3DBE0EA23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57124" y="4365368"/>
              <a:ext cx="677752" cy="677752"/>
            </a:xfrm>
            <a:prstGeom prst="rect">
              <a:avLst/>
            </a:prstGeom>
          </p:spPr>
        </p:pic>
        <p:pic>
          <p:nvPicPr>
            <p:cNvPr id="63" name="Graphic 62" descr="Database">
              <a:extLst>
                <a:ext uri="{FF2B5EF4-FFF2-40B4-BE49-F238E27FC236}">
                  <a16:creationId xmlns:a16="http://schemas.microsoft.com/office/drawing/2014/main" id="{48D58AC5-35E8-423B-9BA6-24F79016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17100" y="3429000"/>
              <a:ext cx="677752" cy="677752"/>
            </a:xfrm>
            <a:prstGeom prst="rect">
              <a:avLst/>
            </a:prstGeom>
          </p:spPr>
        </p:pic>
      </p:grp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B5F7CB46-7553-44C0-8C7B-8BC26C76F2CA}"/>
              </a:ext>
            </a:extLst>
          </p:cNvPr>
          <p:cNvSpPr/>
          <p:nvPr/>
        </p:nvSpPr>
        <p:spPr>
          <a:xfrm>
            <a:off x="8228595" y="2652095"/>
            <a:ext cx="3381879" cy="1741576"/>
          </a:xfrm>
          <a:prstGeom prst="rightArrow">
            <a:avLst>
              <a:gd name="adj1" fmla="val 74512"/>
              <a:gd name="adj2" fmla="val 53698"/>
            </a:avLst>
          </a:prstGeom>
          <a:solidFill>
            <a:srgbClr val="00A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69" name="Graphic 68" descr="Bar chart">
            <a:extLst>
              <a:ext uri="{FF2B5EF4-FFF2-40B4-BE49-F238E27FC236}">
                <a16:creationId xmlns:a16="http://schemas.microsoft.com/office/drawing/2014/main" id="{DDF2F8BD-17A8-47E8-B655-0C4BCC1D6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60368" y="3111375"/>
            <a:ext cx="840696" cy="840696"/>
          </a:xfrm>
          <a:prstGeom prst="rect">
            <a:avLst/>
          </a:prstGeom>
        </p:spPr>
      </p:pic>
      <p:pic>
        <p:nvPicPr>
          <p:cNvPr id="70" name="Picture 2" descr="Image result for strive together pillar 1">
            <a:extLst>
              <a:ext uri="{FF2B5EF4-FFF2-40B4-BE49-F238E27FC236}">
                <a16:creationId xmlns:a16="http://schemas.microsoft.com/office/drawing/2014/main" id="{6ADF2673-81ED-4D43-B5D7-71D8F6C2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47A20"/>
              </a:clrFrom>
              <a:clrTo>
                <a:srgbClr val="F47A20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341" y="3096486"/>
            <a:ext cx="827488" cy="8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E027FF-F2D6-432D-882C-2962F954A0B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17" y="4368365"/>
            <a:ext cx="2023848" cy="81763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FBA9DDF-2918-486B-B137-31028876F4B5}"/>
              </a:ext>
            </a:extLst>
          </p:cNvPr>
          <p:cNvSpPr txBox="1"/>
          <p:nvPr/>
        </p:nvSpPr>
        <p:spPr>
          <a:xfrm>
            <a:off x="1422400" y="5679164"/>
            <a:ext cx="278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DATA IN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EF13EC-7F42-4AA3-A507-0CA7307C7C33}"/>
              </a:ext>
            </a:extLst>
          </p:cNvPr>
          <p:cNvSpPr txBox="1"/>
          <p:nvPr/>
        </p:nvSpPr>
        <p:spPr>
          <a:xfrm>
            <a:off x="4695286" y="5666132"/>
            <a:ext cx="278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INTEGRATION / ANALYSIS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85105B-CC20-44B8-BEE2-E048EDF7832D}"/>
              </a:ext>
            </a:extLst>
          </p:cNvPr>
          <p:cNvSpPr txBox="1"/>
          <p:nvPr/>
        </p:nvSpPr>
        <p:spPr>
          <a:xfrm>
            <a:off x="8024012" y="5586831"/>
            <a:ext cx="324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INFORMATION / COLLABORATIVE ACTION OUT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A3F93A-4C79-49E4-A3C9-F372FE9DE59F}"/>
              </a:ext>
            </a:extLst>
          </p:cNvPr>
          <p:cNvSpPr/>
          <p:nvPr/>
        </p:nvSpPr>
        <p:spPr>
          <a:xfrm>
            <a:off x="-59921" y="1039798"/>
            <a:ext cx="2447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  <a:t>Data</a:t>
            </a:r>
            <a:b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  <a:t>Sharing Partners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50B74B-9684-47CB-BA8D-EC4EB0F2F8C2}"/>
              </a:ext>
            </a:extLst>
          </p:cNvPr>
          <p:cNvSpPr txBox="1"/>
          <p:nvPr/>
        </p:nvSpPr>
        <p:spPr>
          <a:xfrm>
            <a:off x="5516965" y="3153498"/>
            <a:ext cx="118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Community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Information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System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E59B93A-ABE2-433F-8622-29E58B1D6E60}"/>
              </a:ext>
            </a:extLst>
          </p:cNvPr>
          <p:cNvSpPr txBox="1"/>
          <p:nvPr/>
        </p:nvSpPr>
        <p:spPr>
          <a:xfrm>
            <a:off x="10590663" y="6417114"/>
            <a:ext cx="15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WHAT</a:t>
            </a:r>
          </a:p>
        </p:txBody>
      </p:sp>
    </p:spTree>
    <p:extLst>
      <p:ext uri="{BB962C8B-B14F-4D97-AF65-F5344CB8AC3E}">
        <p14:creationId xmlns:p14="http://schemas.microsoft.com/office/powerpoint/2010/main" val="86672609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015B6DE-B63C-48DB-A16F-C547ECF68775}"/>
              </a:ext>
            </a:extLst>
          </p:cNvPr>
          <p:cNvSpPr>
            <a:spLocks noChangeAspect="1"/>
          </p:cNvSpPr>
          <p:nvPr/>
        </p:nvSpPr>
        <p:spPr>
          <a:xfrm>
            <a:off x="4158916" y="1961046"/>
            <a:ext cx="3874168" cy="3880174"/>
          </a:xfrm>
          <a:prstGeom prst="ellipse">
            <a:avLst/>
          </a:prstGeom>
          <a:solidFill>
            <a:srgbClr val="88A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Schoolhouse">
            <a:extLst>
              <a:ext uri="{FF2B5EF4-FFF2-40B4-BE49-F238E27FC236}">
                <a16:creationId xmlns:a16="http://schemas.microsoft.com/office/drawing/2014/main" id="{FED248A7-F7A3-4D77-A9F5-CBC7FF580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852" y="2875446"/>
            <a:ext cx="914400" cy="914400"/>
          </a:xfrm>
          <a:prstGeom prst="rect">
            <a:avLst/>
          </a:prstGeom>
        </p:spPr>
      </p:pic>
      <p:pic>
        <p:nvPicPr>
          <p:cNvPr id="7" name="Graphic 6" descr="Medical">
            <a:extLst>
              <a:ext uri="{FF2B5EF4-FFF2-40B4-BE49-F238E27FC236}">
                <a16:creationId xmlns:a16="http://schemas.microsoft.com/office/drawing/2014/main" id="{2AC6499E-F55C-4373-AEE7-EEDA5570C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852" y="3789846"/>
            <a:ext cx="914400" cy="9144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14FAFBB-3E65-45C3-B6A8-440DD23C812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52" y="4831031"/>
            <a:ext cx="914400" cy="914400"/>
          </a:xfrm>
          <a:prstGeom prst="rect">
            <a:avLst/>
          </a:prstGeom>
        </p:spPr>
      </p:pic>
      <p:pic>
        <p:nvPicPr>
          <p:cNvPr id="11" name="Graphic 10" descr="Bank">
            <a:extLst>
              <a:ext uri="{FF2B5EF4-FFF2-40B4-BE49-F238E27FC236}">
                <a16:creationId xmlns:a16="http://schemas.microsoft.com/office/drawing/2014/main" id="{AE3A3DF5-23AB-4656-9464-D19B7E3C9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852" y="1961046"/>
            <a:ext cx="914400" cy="914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DD0B62-B1D9-4F2E-AEC4-B1E1BA9A5303}"/>
              </a:ext>
            </a:extLst>
          </p:cNvPr>
          <p:cNvCxnSpPr>
            <a:cxnSpLocks/>
          </p:cNvCxnSpPr>
          <p:nvPr/>
        </p:nvCxnSpPr>
        <p:spPr>
          <a:xfrm flipV="1">
            <a:off x="1813763" y="4157315"/>
            <a:ext cx="2149642" cy="89731"/>
          </a:xfrm>
          <a:prstGeom prst="straightConnector1">
            <a:avLst/>
          </a:prstGeom>
          <a:ln w="127000">
            <a:solidFill>
              <a:srgbClr val="B3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2111A2-385E-4086-B701-C73D9BDF1EB8}"/>
              </a:ext>
            </a:extLst>
          </p:cNvPr>
          <p:cNvCxnSpPr/>
          <p:nvPr/>
        </p:nvCxnSpPr>
        <p:spPr>
          <a:xfrm flipV="1">
            <a:off x="1813763" y="4704246"/>
            <a:ext cx="2149642" cy="556455"/>
          </a:xfrm>
          <a:prstGeom prst="straightConnector1">
            <a:avLst/>
          </a:prstGeom>
          <a:ln w="127000">
            <a:solidFill>
              <a:srgbClr val="B3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3C1062-15EE-4028-B1D9-43015BE071DB}"/>
              </a:ext>
            </a:extLst>
          </p:cNvPr>
          <p:cNvCxnSpPr>
            <a:cxnSpLocks/>
          </p:cNvCxnSpPr>
          <p:nvPr/>
        </p:nvCxnSpPr>
        <p:spPr>
          <a:xfrm>
            <a:off x="1813763" y="2521021"/>
            <a:ext cx="2149642" cy="506827"/>
          </a:xfrm>
          <a:prstGeom prst="straightConnector1">
            <a:avLst/>
          </a:prstGeom>
          <a:ln w="127000">
            <a:solidFill>
              <a:srgbClr val="B3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BE83B1-76F7-4277-953B-6C4A2ABCFC3A}"/>
              </a:ext>
            </a:extLst>
          </p:cNvPr>
          <p:cNvCxnSpPr>
            <a:cxnSpLocks/>
          </p:cNvCxnSpPr>
          <p:nvPr/>
        </p:nvCxnSpPr>
        <p:spPr>
          <a:xfrm>
            <a:off x="1813763" y="3485048"/>
            <a:ext cx="2149642" cy="153407"/>
          </a:xfrm>
          <a:prstGeom prst="straightConnector1">
            <a:avLst/>
          </a:prstGeom>
          <a:ln w="127000">
            <a:solidFill>
              <a:srgbClr val="B3B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E2EE342-F6B4-4A03-9498-2724C71D56E6}"/>
              </a:ext>
            </a:extLst>
          </p:cNvPr>
          <p:cNvSpPr/>
          <p:nvPr/>
        </p:nvSpPr>
        <p:spPr>
          <a:xfrm>
            <a:off x="8228595" y="3443193"/>
            <a:ext cx="3381879" cy="1741576"/>
          </a:xfrm>
          <a:prstGeom prst="rightArrow">
            <a:avLst>
              <a:gd name="adj1" fmla="val 74512"/>
              <a:gd name="adj2" fmla="val 53698"/>
            </a:avLst>
          </a:prstGeom>
          <a:solidFill>
            <a:srgbClr val="00A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37" name="Graphic 36" descr="Database">
            <a:extLst>
              <a:ext uri="{FF2B5EF4-FFF2-40B4-BE49-F238E27FC236}">
                <a16:creationId xmlns:a16="http://schemas.microsoft.com/office/drawing/2014/main" id="{E77FD2DF-1D20-4391-B334-1E568A738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48661" y="2301013"/>
            <a:ext cx="640080" cy="640080"/>
          </a:xfrm>
          <a:prstGeom prst="rect">
            <a:avLst/>
          </a:prstGeom>
        </p:spPr>
      </p:pic>
      <p:pic>
        <p:nvPicPr>
          <p:cNvPr id="38" name="Graphic 37" descr="Database">
            <a:extLst>
              <a:ext uri="{FF2B5EF4-FFF2-40B4-BE49-F238E27FC236}">
                <a16:creationId xmlns:a16="http://schemas.microsoft.com/office/drawing/2014/main" id="{99E24945-6F99-49CC-8C60-FBDA423B9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48661" y="4769372"/>
            <a:ext cx="640080" cy="640080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2F5BE202-7497-4706-887B-0519077B57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24579" y="3906724"/>
            <a:ext cx="640080" cy="640080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677409BE-960F-4D97-A272-E2214154DF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41655" y="3173913"/>
            <a:ext cx="640080" cy="64008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FCF95E-77B5-4A49-ADDD-E0BFA8868180}"/>
              </a:ext>
            </a:extLst>
          </p:cNvPr>
          <p:cNvGrpSpPr/>
          <p:nvPr/>
        </p:nvGrpSpPr>
        <p:grpSpPr>
          <a:xfrm>
            <a:off x="4560295" y="2477614"/>
            <a:ext cx="1809708" cy="1834014"/>
            <a:chOff x="4818049" y="2536570"/>
            <a:chExt cx="2476803" cy="25065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17D6364-DECF-4E38-A2AF-47FB9DD4A342}"/>
                </a:ext>
              </a:extLst>
            </p:cNvPr>
            <p:cNvGrpSpPr/>
            <p:nvPr/>
          </p:nvGrpSpPr>
          <p:grpSpPr>
            <a:xfrm>
              <a:off x="5407476" y="3101322"/>
              <a:ext cx="1377047" cy="1377046"/>
              <a:chOff x="5407476" y="3101322"/>
              <a:chExt cx="1377047" cy="1377046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0069DB-ED4B-4476-9A74-2688681027F2}"/>
                  </a:ext>
                </a:extLst>
              </p:cNvPr>
              <p:cNvSpPr/>
              <p:nvPr/>
            </p:nvSpPr>
            <p:spPr>
              <a:xfrm rot="2700000">
                <a:off x="6485485" y="3090786"/>
                <a:ext cx="263231" cy="334844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0" y="66969"/>
                    </a:moveTo>
                    <a:lnTo>
                      <a:pt x="131616" y="66969"/>
                    </a:lnTo>
                    <a:lnTo>
                      <a:pt x="131616" y="0"/>
                    </a:lnTo>
                    <a:lnTo>
                      <a:pt x="263231" y="167422"/>
                    </a:lnTo>
                    <a:lnTo>
                      <a:pt x="131616" y="334844"/>
                    </a:lnTo>
                    <a:lnTo>
                      <a:pt x="131616" y="267875"/>
                    </a:lnTo>
                    <a:lnTo>
                      <a:pt x="0" y="267875"/>
                    </a:lnTo>
                    <a:lnTo>
                      <a:pt x="0" y="6696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66968" rIns="78969" bIns="66969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936359C-C448-4277-A9CB-3A7C41132F0D}"/>
                  </a:ext>
                </a:extLst>
              </p:cNvPr>
              <p:cNvSpPr/>
              <p:nvPr/>
            </p:nvSpPr>
            <p:spPr>
              <a:xfrm rot="18900000">
                <a:off x="6496021" y="4143523"/>
                <a:ext cx="263232" cy="334845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263231" y="267875"/>
                    </a:moveTo>
                    <a:lnTo>
                      <a:pt x="131615" y="267875"/>
                    </a:lnTo>
                    <a:lnTo>
                      <a:pt x="131615" y="334844"/>
                    </a:lnTo>
                    <a:lnTo>
                      <a:pt x="0" y="167422"/>
                    </a:lnTo>
                    <a:lnTo>
                      <a:pt x="131615" y="0"/>
                    </a:lnTo>
                    <a:lnTo>
                      <a:pt x="131615" y="66969"/>
                    </a:lnTo>
                    <a:lnTo>
                      <a:pt x="263231" y="66969"/>
                    </a:lnTo>
                    <a:lnTo>
                      <a:pt x="263231" y="26787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968" tIns="66969" rIns="1" bIns="6697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1204E92-0530-4950-90AB-3B87DEC0ACA6}"/>
                  </a:ext>
                </a:extLst>
              </p:cNvPr>
              <p:cNvSpPr/>
              <p:nvPr/>
            </p:nvSpPr>
            <p:spPr>
              <a:xfrm rot="24300000">
                <a:off x="5443282" y="4154060"/>
                <a:ext cx="263232" cy="334844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263231" y="267875"/>
                    </a:moveTo>
                    <a:lnTo>
                      <a:pt x="131615" y="267875"/>
                    </a:lnTo>
                    <a:lnTo>
                      <a:pt x="131615" y="334844"/>
                    </a:lnTo>
                    <a:lnTo>
                      <a:pt x="0" y="167422"/>
                    </a:lnTo>
                    <a:lnTo>
                      <a:pt x="131615" y="0"/>
                    </a:lnTo>
                    <a:lnTo>
                      <a:pt x="131615" y="66969"/>
                    </a:lnTo>
                    <a:lnTo>
                      <a:pt x="263231" y="66969"/>
                    </a:lnTo>
                    <a:lnTo>
                      <a:pt x="263231" y="26787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969" tIns="66969" rIns="0" bIns="669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1C0C32C-4836-4DA8-8FC1-1CFE598EAD14}"/>
                  </a:ext>
                </a:extLst>
              </p:cNvPr>
              <p:cNvSpPr/>
              <p:nvPr/>
            </p:nvSpPr>
            <p:spPr>
              <a:xfrm rot="18900000">
                <a:off x="5432746" y="3101322"/>
                <a:ext cx="263231" cy="334844"/>
              </a:xfrm>
              <a:custGeom>
                <a:avLst/>
                <a:gdLst>
                  <a:gd name="connsiteX0" fmla="*/ 0 w 263231"/>
                  <a:gd name="connsiteY0" fmla="*/ 66969 h 334844"/>
                  <a:gd name="connsiteX1" fmla="*/ 131616 w 263231"/>
                  <a:gd name="connsiteY1" fmla="*/ 66969 h 334844"/>
                  <a:gd name="connsiteX2" fmla="*/ 131616 w 263231"/>
                  <a:gd name="connsiteY2" fmla="*/ 0 h 334844"/>
                  <a:gd name="connsiteX3" fmla="*/ 263231 w 263231"/>
                  <a:gd name="connsiteY3" fmla="*/ 167422 h 334844"/>
                  <a:gd name="connsiteX4" fmla="*/ 131616 w 263231"/>
                  <a:gd name="connsiteY4" fmla="*/ 334844 h 334844"/>
                  <a:gd name="connsiteX5" fmla="*/ 131616 w 263231"/>
                  <a:gd name="connsiteY5" fmla="*/ 267875 h 334844"/>
                  <a:gd name="connsiteX6" fmla="*/ 0 w 263231"/>
                  <a:gd name="connsiteY6" fmla="*/ 267875 h 334844"/>
                  <a:gd name="connsiteX7" fmla="*/ 0 w 263231"/>
                  <a:gd name="connsiteY7" fmla="*/ 66969 h 33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231" h="334844">
                    <a:moveTo>
                      <a:pt x="0" y="66969"/>
                    </a:moveTo>
                    <a:lnTo>
                      <a:pt x="131616" y="66969"/>
                    </a:lnTo>
                    <a:lnTo>
                      <a:pt x="131616" y="0"/>
                    </a:lnTo>
                    <a:lnTo>
                      <a:pt x="263231" y="167422"/>
                    </a:lnTo>
                    <a:lnTo>
                      <a:pt x="131616" y="334844"/>
                    </a:lnTo>
                    <a:lnTo>
                      <a:pt x="131616" y="267875"/>
                    </a:lnTo>
                    <a:lnTo>
                      <a:pt x="0" y="267875"/>
                    </a:lnTo>
                    <a:lnTo>
                      <a:pt x="0" y="6696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66969" rIns="78969" bIns="6696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400" kern="1200" dirty="0"/>
              </a:p>
            </p:txBody>
          </p:sp>
        </p:grpSp>
        <p:pic>
          <p:nvPicPr>
            <p:cNvPr id="25" name="Graphic 24" descr="Database">
              <a:extLst>
                <a:ext uri="{FF2B5EF4-FFF2-40B4-BE49-F238E27FC236}">
                  <a16:creationId xmlns:a16="http://schemas.microsoft.com/office/drawing/2014/main" id="{D633A2D7-0FBC-4DE0-9EF0-4E109FD83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44687" y="2536570"/>
              <a:ext cx="677752" cy="677752"/>
            </a:xfrm>
            <a:prstGeom prst="rect">
              <a:avLst/>
            </a:prstGeom>
          </p:spPr>
        </p:pic>
        <p:pic>
          <p:nvPicPr>
            <p:cNvPr id="27" name="Graphic 26" descr="Database">
              <a:extLst>
                <a:ext uri="{FF2B5EF4-FFF2-40B4-BE49-F238E27FC236}">
                  <a16:creationId xmlns:a16="http://schemas.microsoft.com/office/drawing/2014/main" id="{C16586E8-EB0A-4510-998C-5EF4BE387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18049" y="3456237"/>
              <a:ext cx="677752" cy="677752"/>
            </a:xfrm>
            <a:prstGeom prst="rect">
              <a:avLst/>
            </a:prstGeom>
          </p:spPr>
        </p:pic>
        <p:pic>
          <p:nvPicPr>
            <p:cNvPr id="28" name="Graphic 27" descr="Database">
              <a:extLst>
                <a:ext uri="{FF2B5EF4-FFF2-40B4-BE49-F238E27FC236}">
                  <a16:creationId xmlns:a16="http://schemas.microsoft.com/office/drawing/2014/main" id="{DDD93A28-E39C-466B-BB9F-22FAC01B7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57124" y="4365368"/>
              <a:ext cx="677752" cy="677752"/>
            </a:xfrm>
            <a:prstGeom prst="rect">
              <a:avLst/>
            </a:prstGeom>
          </p:spPr>
        </p:pic>
        <p:pic>
          <p:nvPicPr>
            <p:cNvPr id="29" name="Graphic 28" descr="Database">
              <a:extLst>
                <a:ext uri="{FF2B5EF4-FFF2-40B4-BE49-F238E27FC236}">
                  <a16:creationId xmlns:a16="http://schemas.microsoft.com/office/drawing/2014/main" id="{44FFC7E1-FC97-4DA3-AAB4-7C21F1704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17100" y="3429000"/>
              <a:ext cx="677752" cy="677752"/>
            </a:xfrm>
            <a:prstGeom prst="rect">
              <a:avLst/>
            </a:prstGeom>
          </p:spPr>
        </p:pic>
      </p:grpSp>
      <p:sp>
        <p:nvSpPr>
          <p:cNvPr id="6" name="Arc 5">
            <a:extLst>
              <a:ext uri="{FF2B5EF4-FFF2-40B4-BE49-F238E27FC236}">
                <a16:creationId xmlns:a16="http://schemas.microsoft.com/office/drawing/2014/main" id="{EBBFCF9C-979D-46DB-8662-0A916BC24E3B}"/>
              </a:ext>
            </a:extLst>
          </p:cNvPr>
          <p:cNvSpPr/>
          <p:nvPr/>
        </p:nvSpPr>
        <p:spPr>
          <a:xfrm rot="1618075" flipV="1">
            <a:off x="-285432" y="3029936"/>
            <a:ext cx="5775524" cy="3109080"/>
          </a:xfrm>
          <a:prstGeom prst="arc">
            <a:avLst>
              <a:gd name="adj1" fmla="val 15340623"/>
              <a:gd name="adj2" fmla="val 0"/>
            </a:avLst>
          </a:prstGeom>
          <a:ln w="63500">
            <a:solidFill>
              <a:srgbClr val="B3BBC2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Connections">
            <a:extLst>
              <a:ext uri="{FF2B5EF4-FFF2-40B4-BE49-F238E27FC236}">
                <a16:creationId xmlns:a16="http://schemas.microsoft.com/office/drawing/2014/main" id="{B84D4372-5F21-410E-A042-F575B24784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64175" y="4569344"/>
            <a:ext cx="914400" cy="914400"/>
          </a:xfrm>
          <a:prstGeom prst="rect">
            <a:avLst/>
          </a:prstGeom>
        </p:spPr>
      </p:pic>
      <p:pic>
        <p:nvPicPr>
          <p:cNvPr id="19" name="Graphic 18" descr="Cloud Computing">
            <a:extLst>
              <a:ext uri="{FF2B5EF4-FFF2-40B4-BE49-F238E27FC236}">
                <a16:creationId xmlns:a16="http://schemas.microsoft.com/office/drawing/2014/main" id="{BF90A9A5-A7B4-4CFA-AC41-87D565FF9A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53558" y="3936886"/>
            <a:ext cx="1128412" cy="1128412"/>
          </a:xfrm>
          <a:prstGeom prst="rect">
            <a:avLst/>
          </a:prstGeom>
        </p:spPr>
      </p:pic>
      <p:pic>
        <p:nvPicPr>
          <p:cNvPr id="48" name="Graphic 47" descr="Bar chart">
            <a:extLst>
              <a:ext uri="{FF2B5EF4-FFF2-40B4-BE49-F238E27FC236}">
                <a16:creationId xmlns:a16="http://schemas.microsoft.com/office/drawing/2014/main" id="{8A83CD28-6304-4AEC-84A4-CA760E3C7F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560368" y="3902473"/>
            <a:ext cx="840696" cy="840696"/>
          </a:xfrm>
          <a:prstGeom prst="rect">
            <a:avLst/>
          </a:prstGeom>
        </p:spPr>
      </p:pic>
      <p:pic>
        <p:nvPicPr>
          <p:cNvPr id="21" name="Graphic 20" descr="Family with two children">
            <a:extLst>
              <a:ext uri="{FF2B5EF4-FFF2-40B4-BE49-F238E27FC236}">
                <a16:creationId xmlns:a16="http://schemas.microsoft.com/office/drawing/2014/main" id="{5B46BE6F-9B37-430C-AE13-81054D3CF8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6354" y="1001148"/>
            <a:ext cx="766381" cy="76638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3CCCFD4-8C25-459B-B509-8C0940724810}"/>
              </a:ext>
            </a:extLst>
          </p:cNvPr>
          <p:cNvCxnSpPr>
            <a:cxnSpLocks/>
          </p:cNvCxnSpPr>
          <p:nvPr/>
        </p:nvCxnSpPr>
        <p:spPr>
          <a:xfrm>
            <a:off x="1924579" y="1677875"/>
            <a:ext cx="2548958" cy="897984"/>
          </a:xfrm>
          <a:prstGeom prst="straightConnector1">
            <a:avLst/>
          </a:prstGeom>
          <a:ln w="63500">
            <a:solidFill>
              <a:srgbClr val="B3BBC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 descr="Head with gears">
            <a:extLst>
              <a:ext uri="{FF2B5EF4-FFF2-40B4-BE49-F238E27FC236}">
                <a16:creationId xmlns:a16="http://schemas.microsoft.com/office/drawing/2014/main" id="{AC8AB24E-F1ED-45D2-8606-0F76AC3E40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11298" y="1486808"/>
            <a:ext cx="640080" cy="640080"/>
          </a:xfrm>
          <a:prstGeom prst="rect">
            <a:avLst/>
          </a:prstGeom>
        </p:spPr>
      </p:pic>
      <p:pic>
        <p:nvPicPr>
          <p:cNvPr id="59" name="Graphic 58" descr="Head with gears">
            <a:extLst>
              <a:ext uri="{FF2B5EF4-FFF2-40B4-BE49-F238E27FC236}">
                <a16:creationId xmlns:a16="http://schemas.microsoft.com/office/drawing/2014/main" id="{734E31E2-20E1-4A02-84EA-A9F191DD13A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607297" y="2749758"/>
            <a:ext cx="820934" cy="820934"/>
          </a:xfrm>
          <a:prstGeom prst="rect">
            <a:avLst/>
          </a:prstGeom>
        </p:spPr>
      </p:pic>
      <p:pic>
        <p:nvPicPr>
          <p:cNvPr id="63" name="Graphic 62" descr="Man and woman">
            <a:extLst>
              <a:ext uri="{FF2B5EF4-FFF2-40B4-BE49-F238E27FC236}">
                <a16:creationId xmlns:a16="http://schemas.microsoft.com/office/drawing/2014/main" id="{D27EEC33-C2FA-40AA-BA96-BD16FB55206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4607" y="696186"/>
            <a:ext cx="536467" cy="536467"/>
          </a:xfrm>
          <a:prstGeom prst="rect">
            <a:avLst/>
          </a:prstGeom>
        </p:spPr>
      </p:pic>
      <p:pic>
        <p:nvPicPr>
          <p:cNvPr id="15361" name="Graphic 15360" descr="Woman">
            <a:extLst>
              <a:ext uri="{FF2B5EF4-FFF2-40B4-BE49-F238E27FC236}">
                <a16:creationId xmlns:a16="http://schemas.microsoft.com/office/drawing/2014/main" id="{010D4473-971E-4AC3-A863-4BD51DFB47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66288" y="1350388"/>
            <a:ext cx="519176" cy="519176"/>
          </a:xfrm>
          <a:prstGeom prst="rect">
            <a:avLst/>
          </a:prstGeom>
        </p:spPr>
      </p:pic>
      <p:pic>
        <p:nvPicPr>
          <p:cNvPr id="68" name="Picture 6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E1661E-A617-4E31-9C21-39CB22C97453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14" y="5012555"/>
            <a:ext cx="1384234" cy="559230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5AE6108-F9DB-44F6-97A7-492D7BBFDA63}"/>
              </a:ext>
            </a:extLst>
          </p:cNvPr>
          <p:cNvCxnSpPr>
            <a:cxnSpLocks/>
          </p:cNvCxnSpPr>
          <p:nvPr/>
        </p:nvCxnSpPr>
        <p:spPr>
          <a:xfrm flipV="1">
            <a:off x="7870582" y="2311087"/>
            <a:ext cx="3186009" cy="1"/>
          </a:xfrm>
          <a:prstGeom prst="straightConnector1">
            <a:avLst/>
          </a:prstGeom>
          <a:ln w="127000">
            <a:solidFill>
              <a:srgbClr val="00A3E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ACF69B6-8ADE-4BDB-9275-98D4E1F37603}"/>
              </a:ext>
            </a:extLst>
          </p:cNvPr>
          <p:cNvCxnSpPr>
            <a:cxnSpLocks/>
          </p:cNvCxnSpPr>
          <p:nvPr/>
        </p:nvCxnSpPr>
        <p:spPr>
          <a:xfrm>
            <a:off x="8080257" y="3027848"/>
            <a:ext cx="2964462" cy="0"/>
          </a:xfrm>
          <a:prstGeom prst="straightConnector1">
            <a:avLst/>
          </a:prstGeom>
          <a:ln w="127000">
            <a:solidFill>
              <a:srgbClr val="00A3E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rc 84">
            <a:extLst>
              <a:ext uri="{FF2B5EF4-FFF2-40B4-BE49-F238E27FC236}">
                <a16:creationId xmlns:a16="http://schemas.microsoft.com/office/drawing/2014/main" id="{8876D699-9603-4530-8306-5A7DB1C6B59E}"/>
              </a:ext>
            </a:extLst>
          </p:cNvPr>
          <p:cNvSpPr/>
          <p:nvPr/>
        </p:nvSpPr>
        <p:spPr>
          <a:xfrm rot="19981925" flipH="1" flipV="1">
            <a:off x="7000319" y="3100056"/>
            <a:ext cx="4924466" cy="2938577"/>
          </a:xfrm>
          <a:prstGeom prst="arc">
            <a:avLst>
              <a:gd name="adj1" fmla="val 19410304"/>
              <a:gd name="adj2" fmla="val 68065"/>
            </a:avLst>
          </a:prstGeom>
          <a:ln w="63500">
            <a:solidFill>
              <a:srgbClr val="B3BBC2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372" name="Graphic 15371" descr="Questions">
            <a:extLst>
              <a:ext uri="{FF2B5EF4-FFF2-40B4-BE49-F238E27FC236}">
                <a16:creationId xmlns:a16="http://schemas.microsoft.com/office/drawing/2014/main" id="{6EE984D4-56BA-4063-8250-68F29EE42E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428" y="5745431"/>
            <a:ext cx="914400" cy="914400"/>
          </a:xfrm>
          <a:prstGeom prst="rect">
            <a:avLst/>
          </a:prstGeom>
        </p:spPr>
      </p:pic>
      <p:pic>
        <p:nvPicPr>
          <p:cNvPr id="101" name="Picture 2" descr="Image result for strive together pillar 1">
            <a:extLst>
              <a:ext uri="{FF2B5EF4-FFF2-40B4-BE49-F238E27FC236}">
                <a16:creationId xmlns:a16="http://schemas.microsoft.com/office/drawing/2014/main" id="{04C26C39-A785-40A0-B2D8-090CE691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47A20"/>
              </a:clrFrom>
              <a:clrTo>
                <a:srgbClr val="F47A20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94" y="3897884"/>
            <a:ext cx="827488" cy="8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7" name="TextBox 15376">
            <a:extLst>
              <a:ext uri="{FF2B5EF4-FFF2-40B4-BE49-F238E27FC236}">
                <a16:creationId xmlns:a16="http://schemas.microsoft.com/office/drawing/2014/main" id="{95A44FA9-869A-49B7-8FD9-20C37EE7C94B}"/>
              </a:ext>
            </a:extLst>
          </p:cNvPr>
          <p:cNvSpPr txBox="1"/>
          <p:nvPr/>
        </p:nvSpPr>
        <p:spPr>
          <a:xfrm>
            <a:off x="2729448" y="5918120"/>
            <a:ext cx="2078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  <a:t>Integrated / Analyzed</a:t>
            </a:r>
            <a:b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  <a:t>Data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6EB9B7C-6E6C-4298-8990-84C316526378}"/>
              </a:ext>
            </a:extLst>
          </p:cNvPr>
          <p:cNvSpPr txBox="1"/>
          <p:nvPr/>
        </p:nvSpPr>
        <p:spPr>
          <a:xfrm>
            <a:off x="1445794" y="841962"/>
            <a:ext cx="2078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  <a:t>Community Member Experiences / Ideas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8D06E5C-6A9A-4911-AE04-3F1F5DF65D5D}"/>
              </a:ext>
            </a:extLst>
          </p:cNvPr>
          <p:cNvSpPr txBox="1"/>
          <p:nvPr/>
        </p:nvSpPr>
        <p:spPr>
          <a:xfrm>
            <a:off x="5917841" y="5979084"/>
            <a:ext cx="207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  <a:t>Integrated /</a:t>
            </a:r>
            <a:b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  <a:t>Analyzed</a:t>
            </a:r>
            <a:b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200" dirty="0">
                <a:latin typeface="Gadugi" panose="020B0502040204020203" pitchFamily="34" charset="0"/>
                <a:ea typeface="Gadugi" panose="020B0502040204020203" pitchFamily="34" charset="0"/>
              </a:rPr>
              <a:t>Data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998D682-E8D2-49A2-AD61-EC297ABB6DC2}"/>
              </a:ext>
            </a:extLst>
          </p:cNvPr>
          <p:cNvSpPr txBox="1"/>
          <p:nvPr/>
        </p:nvSpPr>
        <p:spPr>
          <a:xfrm>
            <a:off x="8402815" y="1532807"/>
            <a:ext cx="211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  <a:t>Other Community-Led Collective Impact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25C9AC9-B71A-4D05-A922-F299F54AC296}"/>
              </a:ext>
            </a:extLst>
          </p:cNvPr>
          <p:cNvSpPr txBox="1"/>
          <p:nvPr/>
        </p:nvSpPr>
        <p:spPr>
          <a:xfrm>
            <a:off x="8897301" y="5964614"/>
            <a:ext cx="211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  <a:t>Data</a:t>
            </a:r>
            <a:b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  <a:t>Consumption</a:t>
            </a:r>
          </a:p>
          <a:p>
            <a:pPr algn="ctr"/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</a:rPr>
              <a:t>Partners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80BA0C9-F2EB-4132-8424-E38B2E2DC42C}"/>
              </a:ext>
            </a:extLst>
          </p:cNvPr>
          <p:cNvSpPr txBox="1"/>
          <p:nvPr/>
        </p:nvSpPr>
        <p:spPr>
          <a:xfrm>
            <a:off x="10590663" y="6417114"/>
            <a:ext cx="15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WHAT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E43B766-8EB6-4FF4-880C-87A4C16C514C}"/>
              </a:ext>
            </a:extLst>
          </p:cNvPr>
          <p:cNvSpPr/>
          <p:nvPr/>
        </p:nvSpPr>
        <p:spPr>
          <a:xfrm>
            <a:off x="2498670" y="309323"/>
            <a:ext cx="7159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3E5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Potential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INCREASED IMPACT, SUSTAINABILITY AND SROI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A3E5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76678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llin Health">
            <a:extLst>
              <a:ext uri="{FF2B5EF4-FFF2-40B4-BE49-F238E27FC236}">
                <a16:creationId xmlns:a16="http://schemas.microsoft.com/office/drawing/2014/main" id="{03CF770F-2268-4F2D-A848-5DBF04D6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20" y="4959607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ellin Health Titletown Sports Medicine &amp; Orthopedics Clinic ...">
            <a:extLst>
              <a:ext uri="{FF2B5EF4-FFF2-40B4-BE49-F238E27FC236}">
                <a16:creationId xmlns:a16="http://schemas.microsoft.com/office/drawing/2014/main" id="{090D4F91-3D7E-4FB3-9C51-F2F7170F6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10547" r="22705" b="9851"/>
          <a:stretch/>
        </p:blipFill>
        <p:spPr bwMode="auto">
          <a:xfrm>
            <a:off x="4093775" y="-13608"/>
            <a:ext cx="8094240" cy="69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39C356-B589-4796-8011-5913D1B05C56}"/>
              </a:ext>
            </a:extLst>
          </p:cNvPr>
          <p:cNvSpPr>
            <a:spLocks noChangeAspect="1"/>
          </p:cNvSpPr>
          <p:nvPr/>
        </p:nvSpPr>
        <p:spPr>
          <a:xfrm>
            <a:off x="-3809838" y="-1557996"/>
            <a:ext cx="10137634" cy="10139288"/>
          </a:xfrm>
          <a:prstGeom prst="ellipse">
            <a:avLst/>
          </a:prstGeom>
          <a:solidFill>
            <a:srgbClr val="EC6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DED4-8F09-4AA5-A760-AF52313B289C}"/>
              </a:ext>
            </a:extLst>
          </p:cNvPr>
          <p:cNvSpPr txBox="1"/>
          <p:nvPr/>
        </p:nvSpPr>
        <p:spPr>
          <a:xfrm>
            <a:off x="324015" y="675523"/>
            <a:ext cx="577198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ABC’s Impact:</a:t>
            </a:r>
          </a:p>
          <a:p>
            <a:pPr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Realizing a Full Return-on-Investment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224EC-7785-44D6-B41C-2D31E9D2119C}"/>
              </a:ext>
            </a:extLst>
          </p:cNvPr>
          <p:cNvSpPr txBox="1"/>
          <p:nvPr/>
        </p:nvSpPr>
        <p:spPr>
          <a:xfrm>
            <a:off x="6553002" y="2487440"/>
            <a:ext cx="538748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latin typeface="Gadugi" panose="020B0502040204020203" pitchFamily="34" charset="0"/>
                <a:ea typeface="Gadugi" panose="020B0502040204020203" pitchFamily="34" charset="0"/>
              </a:rPr>
              <a:t>Christopher Elfner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Vice President</a:t>
            </a:r>
            <a:b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Accountable Care Strategy</a:t>
            </a:r>
          </a:p>
          <a:p>
            <a:pPr algn="ctr"/>
            <a:r>
              <a:rPr lang="en-US" sz="2800" dirty="0">
                <a:latin typeface="Gadugi" panose="020B0502040204020203" pitchFamily="34" charset="0"/>
                <a:ea typeface="Gadugi" panose="020B0502040204020203" pitchFamily="34" charset="0"/>
              </a:rPr>
              <a:t>Bellin 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CAE-5DC5-42B5-84DF-79CA25598B67}"/>
              </a:ext>
            </a:extLst>
          </p:cNvPr>
          <p:cNvSpPr txBox="1"/>
          <p:nvPr/>
        </p:nvSpPr>
        <p:spPr>
          <a:xfrm>
            <a:off x="10590663" y="6417114"/>
            <a:ext cx="15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WHAT</a:t>
            </a:r>
          </a:p>
        </p:txBody>
      </p:sp>
    </p:spTree>
    <p:extLst>
      <p:ext uri="{BB962C8B-B14F-4D97-AF65-F5344CB8AC3E}">
        <p14:creationId xmlns:p14="http://schemas.microsoft.com/office/powerpoint/2010/main" val="385879190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92C807-4D6E-4726-AD0D-04F3ECE33DF2}"/>
              </a:ext>
            </a:extLst>
          </p:cNvPr>
          <p:cNvSpPr/>
          <p:nvPr/>
        </p:nvSpPr>
        <p:spPr>
          <a:xfrm>
            <a:off x="10952358" y="306186"/>
            <a:ext cx="666828" cy="49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FAA69-3225-4347-900F-B2BA4494238D}"/>
              </a:ext>
            </a:extLst>
          </p:cNvPr>
          <p:cNvSpPr/>
          <p:nvPr/>
        </p:nvSpPr>
        <p:spPr>
          <a:xfrm>
            <a:off x="-25682" y="3899450"/>
            <a:ext cx="12217682" cy="1212807"/>
          </a:xfrm>
          <a:prstGeom prst="rect">
            <a:avLst/>
          </a:prstGeom>
          <a:solidFill>
            <a:srgbClr val="EC691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3FBB63-2C6B-43A7-8E09-B381FA39373F}"/>
              </a:ext>
            </a:extLst>
          </p:cNvPr>
          <p:cNvGrpSpPr/>
          <p:nvPr/>
        </p:nvGrpSpPr>
        <p:grpSpPr>
          <a:xfrm>
            <a:off x="3609514" y="1924425"/>
            <a:ext cx="8224436" cy="5206882"/>
            <a:chOff x="3430224" y="2410163"/>
            <a:chExt cx="8224436" cy="4721143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F5A023A-F351-D14F-9DB7-98021BC69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224" y="2410163"/>
              <a:ext cx="8224436" cy="4721142"/>
            </a:xfrm>
            <a:custGeom>
              <a:avLst/>
              <a:gdLst>
                <a:gd name="connsiteX0" fmla="*/ 11346695 w 16448871"/>
                <a:gd name="connsiteY0" fmla="*/ 0 h 9442284"/>
                <a:gd name="connsiteX1" fmla="*/ 12148899 w 16448871"/>
                <a:gd name="connsiteY1" fmla="*/ 0 h 9442284"/>
                <a:gd name="connsiteX2" fmla="*/ 12114019 w 16448871"/>
                <a:gd name="connsiteY2" fmla="*/ 9968 h 9442284"/>
                <a:gd name="connsiteX3" fmla="*/ 12001911 w 16448871"/>
                <a:gd name="connsiteY3" fmla="*/ 49841 h 9442284"/>
                <a:gd name="connsiteX4" fmla="*/ 11944611 w 16448871"/>
                <a:gd name="connsiteY4" fmla="*/ 79745 h 9442284"/>
                <a:gd name="connsiteX5" fmla="*/ 11925925 w 16448871"/>
                <a:gd name="connsiteY5" fmla="*/ 98435 h 9442284"/>
                <a:gd name="connsiteX6" fmla="*/ 11925925 w 16448871"/>
                <a:gd name="connsiteY6" fmla="*/ 107157 h 9442284"/>
                <a:gd name="connsiteX7" fmla="*/ 12052983 w 16448871"/>
                <a:gd name="connsiteY7" fmla="*/ 148276 h 9442284"/>
                <a:gd name="connsiteX8" fmla="*/ 12191251 w 16448871"/>
                <a:gd name="connsiteY8" fmla="*/ 198116 h 9442284"/>
                <a:gd name="connsiteX9" fmla="*/ 12328273 w 16448871"/>
                <a:gd name="connsiteY9" fmla="*/ 255433 h 9442284"/>
                <a:gd name="connsiteX10" fmla="*/ 12442873 w 16448871"/>
                <a:gd name="connsiteY10" fmla="*/ 321471 h 9442284"/>
                <a:gd name="connsiteX11" fmla="*/ 12526331 w 16448871"/>
                <a:gd name="connsiteY11" fmla="*/ 417414 h 9442284"/>
                <a:gd name="connsiteX12" fmla="*/ 12501419 w 16448871"/>
                <a:gd name="connsiteY12" fmla="*/ 512111 h 9442284"/>
                <a:gd name="connsiteX13" fmla="*/ 12353187 w 16448871"/>
                <a:gd name="connsiteY13" fmla="*/ 603070 h 9442284"/>
                <a:gd name="connsiteX14" fmla="*/ 12067931 w 16448871"/>
                <a:gd name="connsiteY14" fmla="*/ 687799 h 9442284"/>
                <a:gd name="connsiteX15" fmla="*/ 11757761 w 16448871"/>
                <a:gd name="connsiteY15" fmla="*/ 765052 h 9442284"/>
                <a:gd name="connsiteX16" fmla="*/ 11532297 w 16448871"/>
                <a:gd name="connsiteY16" fmla="*/ 842305 h 9442284"/>
                <a:gd name="connsiteX17" fmla="*/ 11395275 w 16448871"/>
                <a:gd name="connsiteY17" fmla="*/ 923295 h 9442284"/>
                <a:gd name="connsiteX18" fmla="*/ 11350431 w 16448871"/>
                <a:gd name="connsiteY18" fmla="*/ 1009270 h 9442284"/>
                <a:gd name="connsiteX19" fmla="*/ 11412715 w 16448871"/>
                <a:gd name="connsiteY19" fmla="*/ 1122657 h 9442284"/>
                <a:gd name="connsiteX20" fmla="*/ 11670565 w 16448871"/>
                <a:gd name="connsiteY20" fmla="*/ 1293361 h 9442284"/>
                <a:gd name="connsiteX21" fmla="*/ 12258515 w 16448871"/>
                <a:gd name="connsiteY21" fmla="*/ 1545056 h 9442284"/>
                <a:gd name="connsiteX22" fmla="*/ 13408259 w 16448871"/>
                <a:gd name="connsiteY22" fmla="*/ 1923843 h 9442284"/>
                <a:gd name="connsiteX23" fmla="*/ 13813095 w 16448871"/>
                <a:gd name="connsiteY23" fmla="*/ 2053429 h 9442284"/>
                <a:gd name="connsiteX24" fmla="*/ 14204233 w 16448871"/>
                <a:gd name="connsiteY24" fmla="*/ 2197966 h 9442284"/>
                <a:gd name="connsiteX25" fmla="*/ 14576683 w 16448871"/>
                <a:gd name="connsiteY25" fmla="*/ 2359948 h 9442284"/>
                <a:gd name="connsiteX26" fmla="*/ 14929207 w 16448871"/>
                <a:gd name="connsiteY26" fmla="*/ 2539373 h 9442284"/>
                <a:gd name="connsiteX27" fmla="*/ 15274253 w 16448871"/>
                <a:gd name="connsiteY27" fmla="*/ 2748703 h 9442284"/>
                <a:gd name="connsiteX28" fmla="*/ 15590651 w 16448871"/>
                <a:gd name="connsiteY28" fmla="*/ 2985446 h 9442284"/>
                <a:gd name="connsiteX29" fmla="*/ 15873415 w 16448871"/>
                <a:gd name="connsiteY29" fmla="*/ 3252092 h 9442284"/>
                <a:gd name="connsiteX30" fmla="*/ 16112579 w 16448871"/>
                <a:gd name="connsiteY30" fmla="*/ 3554874 h 9442284"/>
                <a:gd name="connsiteX31" fmla="*/ 16369187 w 16448871"/>
                <a:gd name="connsiteY31" fmla="*/ 4088167 h 9442284"/>
                <a:gd name="connsiteX32" fmla="*/ 16446415 w 16448871"/>
                <a:gd name="connsiteY32" fmla="*/ 4731109 h 9442284"/>
                <a:gd name="connsiteX33" fmla="*/ 16277007 w 16448871"/>
                <a:gd name="connsiteY33" fmla="*/ 5518589 h 9442284"/>
                <a:gd name="connsiteX34" fmla="*/ 15757567 w 16448871"/>
                <a:gd name="connsiteY34" fmla="*/ 6499200 h 9442284"/>
                <a:gd name="connsiteX35" fmla="*/ 15087403 w 16448871"/>
                <a:gd name="connsiteY35" fmla="*/ 7360196 h 9442284"/>
                <a:gd name="connsiteX36" fmla="*/ 14067211 w 16448871"/>
                <a:gd name="connsiteY36" fmla="*/ 8414322 h 9442284"/>
                <a:gd name="connsiteX37" fmla="*/ 12909995 w 16448871"/>
                <a:gd name="connsiteY37" fmla="*/ 9442282 h 9442284"/>
                <a:gd name="connsiteX38" fmla="*/ 8875767 w 16448871"/>
                <a:gd name="connsiteY38" fmla="*/ 9442282 h 9442284"/>
                <a:gd name="connsiteX39" fmla="*/ 8875767 w 16448871"/>
                <a:gd name="connsiteY39" fmla="*/ 9442284 h 9442284"/>
                <a:gd name="connsiteX40" fmla="*/ 5773792 w 16448871"/>
                <a:gd name="connsiteY40" fmla="*/ 9442284 h 9442284"/>
                <a:gd name="connsiteX41" fmla="*/ 5773792 w 16448871"/>
                <a:gd name="connsiteY41" fmla="*/ 9442282 h 9442284"/>
                <a:gd name="connsiteX42" fmla="*/ 0 w 16448871"/>
                <a:gd name="connsiteY42" fmla="*/ 9442282 h 9442284"/>
                <a:gd name="connsiteX43" fmla="*/ 790993 w 16448871"/>
                <a:gd name="connsiteY43" fmla="*/ 9206786 h 9442284"/>
                <a:gd name="connsiteX44" fmla="*/ 3355801 w 16448871"/>
                <a:gd name="connsiteY44" fmla="*/ 8401862 h 9442284"/>
                <a:gd name="connsiteX45" fmla="*/ 6427593 w 16448871"/>
                <a:gd name="connsiteY45" fmla="*/ 7350227 h 9442284"/>
                <a:gd name="connsiteX46" fmla="*/ 9277657 w 16448871"/>
                <a:gd name="connsiteY46" fmla="*/ 6256228 h 9442284"/>
                <a:gd name="connsiteX47" fmla="*/ 10586843 w 16448871"/>
                <a:gd name="connsiteY47" fmla="*/ 5686800 h 9442284"/>
                <a:gd name="connsiteX48" fmla="*/ 11604547 w 16448871"/>
                <a:gd name="connsiteY48" fmla="*/ 5193380 h 9442284"/>
                <a:gd name="connsiteX49" fmla="*/ 12385573 w 16448871"/>
                <a:gd name="connsiteY49" fmla="*/ 4761014 h 9442284"/>
                <a:gd name="connsiteX50" fmla="*/ 12967295 w 16448871"/>
                <a:gd name="connsiteY50" fmla="*/ 4380980 h 9442284"/>
                <a:gd name="connsiteX51" fmla="*/ 13314833 w 16448871"/>
                <a:gd name="connsiteY51" fmla="*/ 4104365 h 9442284"/>
                <a:gd name="connsiteX52" fmla="*/ 13600089 w 16448871"/>
                <a:gd name="connsiteY52" fmla="*/ 3812798 h 9442284"/>
                <a:gd name="connsiteX53" fmla="*/ 13771991 w 16448871"/>
                <a:gd name="connsiteY53" fmla="*/ 3527461 h 9442284"/>
                <a:gd name="connsiteX54" fmla="*/ 13796903 w 16448871"/>
                <a:gd name="connsiteY54" fmla="*/ 3262061 h 9442284"/>
                <a:gd name="connsiteX55" fmla="*/ 13607563 w 16448871"/>
                <a:gd name="connsiteY55" fmla="*/ 2991676 h 9442284"/>
                <a:gd name="connsiteX56" fmla="*/ 13279955 w 16448871"/>
                <a:gd name="connsiteY56" fmla="*/ 2774870 h 9442284"/>
                <a:gd name="connsiteX57" fmla="*/ 12942383 w 16448871"/>
                <a:gd name="connsiteY57" fmla="*/ 2615380 h 9442284"/>
                <a:gd name="connsiteX58" fmla="*/ 12694495 w 16448871"/>
                <a:gd name="connsiteY58" fmla="*/ 2519437 h 9442284"/>
                <a:gd name="connsiteX59" fmla="*/ 11334239 w 16448871"/>
                <a:gd name="connsiteY59" fmla="*/ 1958732 h 9442284"/>
                <a:gd name="connsiteX60" fmla="*/ 10601791 w 16448871"/>
                <a:gd name="connsiteY60" fmla="*/ 1550040 h 9442284"/>
                <a:gd name="connsiteX61" fmla="*/ 10282903 w 16448871"/>
                <a:gd name="connsiteY61" fmla="*/ 1238537 h 9442284"/>
                <a:gd name="connsiteX62" fmla="*/ 10257990 w 16448871"/>
                <a:gd name="connsiteY62" fmla="*/ 991826 h 9442284"/>
                <a:gd name="connsiteX63" fmla="*/ 10326501 w 16448871"/>
                <a:gd name="connsiteY63" fmla="*/ 892145 h 9442284"/>
                <a:gd name="connsiteX64" fmla="*/ 10441101 w 16448871"/>
                <a:gd name="connsiteY64" fmla="*/ 802432 h 9442284"/>
                <a:gd name="connsiteX65" fmla="*/ 10594317 w 16448871"/>
                <a:gd name="connsiteY65" fmla="*/ 721441 h 9442284"/>
                <a:gd name="connsiteX66" fmla="*/ 10783657 w 16448871"/>
                <a:gd name="connsiteY66" fmla="*/ 649173 h 9442284"/>
                <a:gd name="connsiteX67" fmla="*/ 10963031 w 16448871"/>
                <a:gd name="connsiteY67" fmla="*/ 595594 h 9442284"/>
                <a:gd name="connsiteX68" fmla="*/ 11142407 w 16448871"/>
                <a:gd name="connsiteY68" fmla="*/ 549492 h 9442284"/>
                <a:gd name="connsiteX69" fmla="*/ 11314307 w 16448871"/>
                <a:gd name="connsiteY69" fmla="*/ 513357 h 9442284"/>
                <a:gd name="connsiteX70" fmla="*/ 11468769 w 16448871"/>
                <a:gd name="connsiteY70" fmla="*/ 482207 h 9442284"/>
                <a:gd name="connsiteX71" fmla="*/ 11589599 w 16448871"/>
                <a:gd name="connsiteY71" fmla="*/ 453549 h 9442284"/>
                <a:gd name="connsiteX72" fmla="*/ 11658109 w 16448871"/>
                <a:gd name="connsiteY72" fmla="*/ 422398 h 9442284"/>
                <a:gd name="connsiteX73" fmla="*/ 11680531 w 16448871"/>
                <a:gd name="connsiteY73" fmla="*/ 390002 h 9442284"/>
                <a:gd name="connsiteX74" fmla="*/ 11660599 w 16448871"/>
                <a:gd name="connsiteY74" fmla="*/ 350130 h 9442284"/>
                <a:gd name="connsiteX75" fmla="*/ 11597071 w 16448871"/>
                <a:gd name="connsiteY75" fmla="*/ 304027 h 9442284"/>
                <a:gd name="connsiteX76" fmla="*/ 11508631 w 16448871"/>
                <a:gd name="connsiteY76" fmla="*/ 259171 h 9442284"/>
                <a:gd name="connsiteX77" fmla="*/ 11408977 w 16448871"/>
                <a:gd name="connsiteY77" fmla="*/ 218052 h 9442284"/>
                <a:gd name="connsiteX78" fmla="*/ 11311815 w 16448871"/>
                <a:gd name="connsiteY78" fmla="*/ 180672 h 9442284"/>
                <a:gd name="connsiteX79" fmla="*/ 11255761 w 16448871"/>
                <a:gd name="connsiteY79" fmla="*/ 153260 h 9442284"/>
                <a:gd name="connsiteX80" fmla="*/ 11220883 w 16448871"/>
                <a:gd name="connsiteY80" fmla="*/ 119617 h 9442284"/>
                <a:gd name="connsiteX81" fmla="*/ 11223375 w 16448871"/>
                <a:gd name="connsiteY81" fmla="*/ 79745 h 9442284"/>
                <a:gd name="connsiteX82" fmla="*/ 11273201 w 16448871"/>
                <a:gd name="connsiteY82" fmla="*/ 34889 h 9442284"/>
                <a:gd name="connsiteX83" fmla="*/ 11318043 w 16448871"/>
                <a:gd name="connsiteY83" fmla="*/ 11214 h 9442284"/>
                <a:gd name="connsiteX84" fmla="*/ 11346695 w 16448871"/>
                <a:gd name="connsiteY84" fmla="*/ 0 h 944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6448871" h="9442284">
                  <a:moveTo>
                    <a:pt x="11346695" y="0"/>
                  </a:moveTo>
                  <a:lnTo>
                    <a:pt x="12148899" y="0"/>
                  </a:lnTo>
                  <a:cubicBezTo>
                    <a:pt x="12137687" y="3738"/>
                    <a:pt x="12126475" y="6230"/>
                    <a:pt x="12114019" y="9968"/>
                  </a:cubicBezTo>
                  <a:cubicBezTo>
                    <a:pt x="12065439" y="24920"/>
                    <a:pt x="12029315" y="38627"/>
                    <a:pt x="12001911" y="49841"/>
                  </a:cubicBezTo>
                  <a:cubicBezTo>
                    <a:pt x="11974507" y="62301"/>
                    <a:pt x="11955821" y="71023"/>
                    <a:pt x="11944611" y="79745"/>
                  </a:cubicBezTo>
                  <a:cubicBezTo>
                    <a:pt x="11932155" y="87221"/>
                    <a:pt x="11927171" y="93451"/>
                    <a:pt x="11925925" y="98435"/>
                  </a:cubicBezTo>
                  <a:cubicBezTo>
                    <a:pt x="11923435" y="103419"/>
                    <a:pt x="11924679" y="105911"/>
                    <a:pt x="11925925" y="107157"/>
                  </a:cubicBezTo>
                  <a:cubicBezTo>
                    <a:pt x="11964541" y="119617"/>
                    <a:pt x="12008139" y="133324"/>
                    <a:pt x="12052983" y="148276"/>
                  </a:cubicBezTo>
                  <a:cubicBezTo>
                    <a:pt x="12097827" y="163228"/>
                    <a:pt x="12145161" y="180672"/>
                    <a:pt x="12191251" y="198116"/>
                  </a:cubicBezTo>
                  <a:cubicBezTo>
                    <a:pt x="12238585" y="216806"/>
                    <a:pt x="12285919" y="235497"/>
                    <a:pt x="12328273" y="255433"/>
                  </a:cubicBezTo>
                  <a:cubicBezTo>
                    <a:pt x="12371871" y="276615"/>
                    <a:pt x="12410487" y="299043"/>
                    <a:pt x="12442873" y="321471"/>
                  </a:cubicBezTo>
                  <a:cubicBezTo>
                    <a:pt x="12487717" y="353868"/>
                    <a:pt x="12516367" y="385018"/>
                    <a:pt x="12526331" y="417414"/>
                  </a:cubicBezTo>
                  <a:cubicBezTo>
                    <a:pt x="12537543" y="448565"/>
                    <a:pt x="12530069" y="480961"/>
                    <a:pt x="12501419" y="512111"/>
                  </a:cubicBezTo>
                  <a:cubicBezTo>
                    <a:pt x="12474015" y="543262"/>
                    <a:pt x="12424187" y="573166"/>
                    <a:pt x="12353187" y="603070"/>
                  </a:cubicBezTo>
                  <a:cubicBezTo>
                    <a:pt x="12280939" y="632975"/>
                    <a:pt x="12186267" y="661633"/>
                    <a:pt x="12067931" y="687799"/>
                  </a:cubicBezTo>
                  <a:cubicBezTo>
                    <a:pt x="11949593" y="713965"/>
                    <a:pt x="11846203" y="740132"/>
                    <a:pt x="11757761" y="765052"/>
                  </a:cubicBezTo>
                  <a:cubicBezTo>
                    <a:pt x="11666827" y="791218"/>
                    <a:pt x="11590843" y="817384"/>
                    <a:pt x="11532297" y="842305"/>
                  </a:cubicBezTo>
                  <a:cubicBezTo>
                    <a:pt x="11471259" y="869717"/>
                    <a:pt x="11425171" y="895883"/>
                    <a:pt x="11395275" y="923295"/>
                  </a:cubicBezTo>
                  <a:cubicBezTo>
                    <a:pt x="11364135" y="950708"/>
                    <a:pt x="11350431" y="979366"/>
                    <a:pt x="11350431" y="1009270"/>
                  </a:cubicBezTo>
                  <a:cubicBezTo>
                    <a:pt x="11350431" y="1040421"/>
                    <a:pt x="11366625" y="1077801"/>
                    <a:pt x="11412715" y="1122657"/>
                  </a:cubicBezTo>
                  <a:cubicBezTo>
                    <a:pt x="11461295" y="1170006"/>
                    <a:pt x="11542263" y="1227322"/>
                    <a:pt x="11670565" y="1293361"/>
                  </a:cubicBezTo>
                  <a:cubicBezTo>
                    <a:pt x="11805095" y="1364384"/>
                    <a:pt x="11994435" y="1446621"/>
                    <a:pt x="12258515" y="1545056"/>
                  </a:cubicBezTo>
                  <a:cubicBezTo>
                    <a:pt x="12540035" y="1650967"/>
                    <a:pt x="12913731" y="1774322"/>
                    <a:pt x="13408259" y="1923843"/>
                  </a:cubicBezTo>
                  <a:cubicBezTo>
                    <a:pt x="13547771" y="1964962"/>
                    <a:pt x="13682303" y="2008572"/>
                    <a:pt x="13813095" y="2053429"/>
                  </a:cubicBezTo>
                  <a:cubicBezTo>
                    <a:pt x="13948873" y="2100777"/>
                    <a:pt x="14078421" y="2148126"/>
                    <a:pt x="14204233" y="2197966"/>
                  </a:cubicBezTo>
                  <a:cubicBezTo>
                    <a:pt x="14333781" y="2250299"/>
                    <a:pt x="14457101" y="2303877"/>
                    <a:pt x="14576683" y="2359948"/>
                  </a:cubicBezTo>
                  <a:cubicBezTo>
                    <a:pt x="14698759" y="2417264"/>
                    <a:pt x="14817095" y="2477073"/>
                    <a:pt x="14929207" y="2539373"/>
                  </a:cubicBezTo>
                  <a:cubicBezTo>
                    <a:pt x="15050035" y="2605412"/>
                    <a:pt x="15164635" y="2675189"/>
                    <a:pt x="15274253" y="2748703"/>
                  </a:cubicBezTo>
                  <a:cubicBezTo>
                    <a:pt x="15386363" y="2824710"/>
                    <a:pt x="15492243" y="2903209"/>
                    <a:pt x="15590651" y="2985446"/>
                  </a:cubicBezTo>
                  <a:cubicBezTo>
                    <a:pt x="15692795" y="3071421"/>
                    <a:pt x="15786219" y="3159888"/>
                    <a:pt x="15873415" y="3252092"/>
                  </a:cubicBezTo>
                  <a:cubicBezTo>
                    <a:pt x="15961855" y="3349281"/>
                    <a:pt x="16041579" y="3450208"/>
                    <a:pt x="16112579" y="3554874"/>
                  </a:cubicBezTo>
                  <a:cubicBezTo>
                    <a:pt x="16225935" y="3723085"/>
                    <a:pt x="16311885" y="3900019"/>
                    <a:pt x="16369187" y="4088167"/>
                  </a:cubicBezTo>
                  <a:cubicBezTo>
                    <a:pt x="16430223" y="4290020"/>
                    <a:pt x="16457627" y="4504335"/>
                    <a:pt x="16446415" y="4731109"/>
                  </a:cubicBezTo>
                  <a:cubicBezTo>
                    <a:pt x="16436451" y="4976574"/>
                    <a:pt x="16380397" y="5239482"/>
                    <a:pt x="16277007" y="5518589"/>
                  </a:cubicBezTo>
                  <a:cubicBezTo>
                    <a:pt x="16164899" y="5822616"/>
                    <a:pt x="15994243" y="6149071"/>
                    <a:pt x="15757567" y="6499200"/>
                  </a:cubicBezTo>
                  <a:cubicBezTo>
                    <a:pt x="15575703" y="6768340"/>
                    <a:pt x="15353975" y="7054922"/>
                    <a:pt x="15087403" y="7360196"/>
                  </a:cubicBezTo>
                  <a:cubicBezTo>
                    <a:pt x="14800903" y="7687896"/>
                    <a:pt x="14463331" y="8038026"/>
                    <a:pt x="14067211" y="8414322"/>
                  </a:cubicBezTo>
                  <a:cubicBezTo>
                    <a:pt x="13727147" y="8735793"/>
                    <a:pt x="13342239" y="9078446"/>
                    <a:pt x="12909995" y="9442282"/>
                  </a:cubicBezTo>
                  <a:lnTo>
                    <a:pt x="8875767" y="9442282"/>
                  </a:lnTo>
                  <a:lnTo>
                    <a:pt x="8875767" y="9442284"/>
                  </a:lnTo>
                  <a:lnTo>
                    <a:pt x="5773792" y="9442284"/>
                  </a:lnTo>
                  <a:lnTo>
                    <a:pt x="5773792" y="9442282"/>
                  </a:lnTo>
                  <a:lnTo>
                    <a:pt x="0" y="9442282"/>
                  </a:lnTo>
                  <a:cubicBezTo>
                    <a:pt x="188095" y="9387457"/>
                    <a:pt x="454666" y="9308959"/>
                    <a:pt x="790993" y="9206786"/>
                  </a:cubicBezTo>
                  <a:cubicBezTo>
                    <a:pt x="1443717" y="9009916"/>
                    <a:pt x="2333117" y="8734547"/>
                    <a:pt x="3355801" y="8401862"/>
                  </a:cubicBezTo>
                  <a:cubicBezTo>
                    <a:pt x="4314957" y="8089112"/>
                    <a:pt x="5367539" y="7732753"/>
                    <a:pt x="6427593" y="7350227"/>
                  </a:cubicBezTo>
                  <a:cubicBezTo>
                    <a:pt x="7406679" y="6998852"/>
                    <a:pt x="8375801" y="6630032"/>
                    <a:pt x="9277657" y="6256228"/>
                  </a:cubicBezTo>
                  <a:cubicBezTo>
                    <a:pt x="9757235" y="6058112"/>
                    <a:pt x="10193216" y="5868718"/>
                    <a:pt x="10586843" y="5686800"/>
                  </a:cubicBezTo>
                  <a:cubicBezTo>
                    <a:pt x="10961787" y="5514851"/>
                    <a:pt x="11301851" y="5350378"/>
                    <a:pt x="11604547" y="5193380"/>
                  </a:cubicBezTo>
                  <a:cubicBezTo>
                    <a:pt x="11896029" y="5042612"/>
                    <a:pt x="12155127" y="4898075"/>
                    <a:pt x="12385573" y="4761014"/>
                  </a:cubicBezTo>
                  <a:cubicBezTo>
                    <a:pt x="12604809" y="4628936"/>
                    <a:pt x="12799131" y="4501843"/>
                    <a:pt x="12967295" y="4380980"/>
                  </a:cubicBezTo>
                  <a:cubicBezTo>
                    <a:pt x="13084387" y="4296251"/>
                    <a:pt x="13203971" y="4201554"/>
                    <a:pt x="13314833" y="4104365"/>
                  </a:cubicBezTo>
                  <a:cubicBezTo>
                    <a:pt x="13421959" y="4009668"/>
                    <a:pt x="13520367" y="3912479"/>
                    <a:pt x="13600089" y="3812798"/>
                  </a:cubicBezTo>
                  <a:cubicBezTo>
                    <a:pt x="13677319" y="3718101"/>
                    <a:pt x="13737111" y="3622158"/>
                    <a:pt x="13771991" y="3527461"/>
                  </a:cubicBezTo>
                  <a:cubicBezTo>
                    <a:pt x="13805623" y="3436502"/>
                    <a:pt x="13815587" y="3348035"/>
                    <a:pt x="13796903" y="3262061"/>
                  </a:cubicBezTo>
                  <a:cubicBezTo>
                    <a:pt x="13774481" y="3166118"/>
                    <a:pt x="13703479" y="3075159"/>
                    <a:pt x="13607563" y="2991676"/>
                  </a:cubicBezTo>
                  <a:cubicBezTo>
                    <a:pt x="13515383" y="2911931"/>
                    <a:pt x="13399539" y="2838416"/>
                    <a:pt x="13279955" y="2774870"/>
                  </a:cubicBezTo>
                  <a:cubicBezTo>
                    <a:pt x="13165355" y="2712569"/>
                    <a:pt x="13047017" y="2658991"/>
                    <a:pt x="12942383" y="2615380"/>
                  </a:cubicBezTo>
                  <a:cubicBezTo>
                    <a:pt x="12840239" y="2574262"/>
                    <a:pt x="12753043" y="2540619"/>
                    <a:pt x="12694495" y="2519437"/>
                  </a:cubicBezTo>
                  <a:cubicBezTo>
                    <a:pt x="12131459" y="2308861"/>
                    <a:pt x="11684267" y="2123205"/>
                    <a:pt x="11334239" y="1958732"/>
                  </a:cubicBezTo>
                  <a:cubicBezTo>
                    <a:pt x="11015351" y="1807964"/>
                    <a:pt x="10774939" y="1672149"/>
                    <a:pt x="10601791" y="1550040"/>
                  </a:cubicBezTo>
                  <a:cubicBezTo>
                    <a:pt x="10439855" y="1436652"/>
                    <a:pt x="10336466" y="1333233"/>
                    <a:pt x="10282903" y="1238537"/>
                  </a:cubicBezTo>
                  <a:cubicBezTo>
                    <a:pt x="10231831" y="1150070"/>
                    <a:pt x="10224357" y="1067833"/>
                    <a:pt x="10257990" y="991826"/>
                  </a:cubicBezTo>
                  <a:cubicBezTo>
                    <a:pt x="10272938" y="958184"/>
                    <a:pt x="10295360" y="924541"/>
                    <a:pt x="10326501" y="892145"/>
                  </a:cubicBezTo>
                  <a:cubicBezTo>
                    <a:pt x="10357642" y="860995"/>
                    <a:pt x="10395011" y="831090"/>
                    <a:pt x="10441101" y="802432"/>
                  </a:cubicBezTo>
                  <a:cubicBezTo>
                    <a:pt x="10485945" y="773774"/>
                    <a:pt x="10537017" y="747608"/>
                    <a:pt x="10594317" y="721441"/>
                  </a:cubicBezTo>
                  <a:cubicBezTo>
                    <a:pt x="10650371" y="696521"/>
                    <a:pt x="10713899" y="672847"/>
                    <a:pt x="10783657" y="649173"/>
                  </a:cubicBezTo>
                  <a:cubicBezTo>
                    <a:pt x="10842203" y="630482"/>
                    <a:pt x="10901995" y="611792"/>
                    <a:pt x="10963031" y="595594"/>
                  </a:cubicBezTo>
                  <a:cubicBezTo>
                    <a:pt x="11022823" y="579396"/>
                    <a:pt x="11083861" y="564444"/>
                    <a:pt x="11142407" y="549492"/>
                  </a:cubicBezTo>
                  <a:cubicBezTo>
                    <a:pt x="11202199" y="537032"/>
                    <a:pt x="11258253" y="524571"/>
                    <a:pt x="11314307" y="513357"/>
                  </a:cubicBezTo>
                  <a:cubicBezTo>
                    <a:pt x="11367871" y="502143"/>
                    <a:pt x="11421435" y="492175"/>
                    <a:pt x="11468769" y="482207"/>
                  </a:cubicBezTo>
                  <a:cubicBezTo>
                    <a:pt x="11517351" y="473485"/>
                    <a:pt x="11558455" y="463517"/>
                    <a:pt x="11589599" y="453549"/>
                  </a:cubicBezTo>
                  <a:cubicBezTo>
                    <a:pt x="11620739" y="443581"/>
                    <a:pt x="11643161" y="433613"/>
                    <a:pt x="11658109" y="422398"/>
                  </a:cubicBezTo>
                  <a:cubicBezTo>
                    <a:pt x="11674303" y="412430"/>
                    <a:pt x="11680531" y="401216"/>
                    <a:pt x="11680531" y="390002"/>
                  </a:cubicBezTo>
                  <a:cubicBezTo>
                    <a:pt x="11681775" y="377542"/>
                    <a:pt x="11674303" y="363836"/>
                    <a:pt x="11660599" y="350130"/>
                  </a:cubicBezTo>
                  <a:cubicBezTo>
                    <a:pt x="11645651" y="335178"/>
                    <a:pt x="11623231" y="320225"/>
                    <a:pt x="11597071" y="304027"/>
                  </a:cubicBezTo>
                  <a:cubicBezTo>
                    <a:pt x="11570913" y="289075"/>
                    <a:pt x="11539771" y="274123"/>
                    <a:pt x="11508631" y="259171"/>
                  </a:cubicBezTo>
                  <a:cubicBezTo>
                    <a:pt x="11476243" y="245465"/>
                    <a:pt x="11442611" y="230513"/>
                    <a:pt x="11408977" y="218052"/>
                  </a:cubicBezTo>
                  <a:cubicBezTo>
                    <a:pt x="11375345" y="204346"/>
                    <a:pt x="11342959" y="191886"/>
                    <a:pt x="11311815" y="180672"/>
                  </a:cubicBezTo>
                  <a:cubicBezTo>
                    <a:pt x="11291887" y="171950"/>
                    <a:pt x="11271955" y="163228"/>
                    <a:pt x="11255761" y="153260"/>
                  </a:cubicBezTo>
                  <a:cubicBezTo>
                    <a:pt x="11239567" y="143292"/>
                    <a:pt x="11227111" y="132078"/>
                    <a:pt x="11220883" y="119617"/>
                  </a:cubicBezTo>
                  <a:cubicBezTo>
                    <a:pt x="11214655" y="107157"/>
                    <a:pt x="11214655" y="93451"/>
                    <a:pt x="11223375" y="79745"/>
                  </a:cubicBezTo>
                  <a:cubicBezTo>
                    <a:pt x="11230847" y="66039"/>
                    <a:pt x="11245795" y="51087"/>
                    <a:pt x="11273201" y="34889"/>
                  </a:cubicBezTo>
                  <a:cubicBezTo>
                    <a:pt x="11285657" y="27413"/>
                    <a:pt x="11301851" y="19936"/>
                    <a:pt x="11318043" y="11214"/>
                  </a:cubicBezTo>
                  <a:cubicBezTo>
                    <a:pt x="11326763" y="7476"/>
                    <a:pt x="11336729" y="3738"/>
                    <a:pt x="11346695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5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D8532D6-7E09-C94A-AACF-48E91B43C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002" y="2415653"/>
              <a:ext cx="4119592" cy="4715653"/>
            </a:xfrm>
            <a:custGeom>
              <a:avLst/>
              <a:gdLst>
                <a:gd name="connsiteX0" fmla="*/ 634944 w 4542389"/>
                <a:gd name="connsiteY0" fmla="*/ 4900464 h 5199624"/>
                <a:gd name="connsiteX1" fmla="*/ 638372 w 4542389"/>
                <a:gd name="connsiteY1" fmla="*/ 5076400 h 5199624"/>
                <a:gd name="connsiteX2" fmla="*/ 400440 w 4542389"/>
                <a:gd name="connsiteY2" fmla="*/ 5194147 h 5199624"/>
                <a:gd name="connsiteX3" fmla="*/ 388097 w 4542389"/>
                <a:gd name="connsiteY3" fmla="*/ 5199624 h 5199624"/>
                <a:gd name="connsiteX4" fmla="*/ 0 w 4542389"/>
                <a:gd name="connsiteY4" fmla="*/ 5199624 h 5199624"/>
                <a:gd name="connsiteX5" fmla="*/ 167992 w 4542389"/>
                <a:gd name="connsiteY5" fmla="*/ 5121582 h 5199624"/>
                <a:gd name="connsiteX6" fmla="*/ 404554 w 4542389"/>
                <a:gd name="connsiteY6" fmla="*/ 5010681 h 5199624"/>
                <a:gd name="connsiteX7" fmla="*/ 634944 w 4542389"/>
                <a:gd name="connsiteY7" fmla="*/ 4900464 h 5199624"/>
                <a:gd name="connsiteX8" fmla="*/ 2163147 w 4542389"/>
                <a:gd name="connsiteY8" fmla="*/ 4112998 h 5199624"/>
                <a:gd name="connsiteX9" fmla="*/ 2213305 w 4542389"/>
                <a:gd name="connsiteY9" fmla="*/ 4240630 h 5199624"/>
                <a:gd name="connsiteX10" fmla="*/ 2042218 w 4542389"/>
                <a:gd name="connsiteY10" fmla="*/ 4337384 h 5199624"/>
                <a:gd name="connsiteX11" fmla="*/ 1863573 w 4542389"/>
                <a:gd name="connsiteY11" fmla="*/ 4436196 h 5199624"/>
                <a:gd name="connsiteX12" fmla="*/ 1678745 w 4542389"/>
                <a:gd name="connsiteY12" fmla="*/ 4537066 h 5199624"/>
                <a:gd name="connsiteX13" fmla="*/ 1487732 w 4542389"/>
                <a:gd name="connsiteY13" fmla="*/ 4639309 h 5199624"/>
                <a:gd name="connsiteX14" fmla="*/ 1456813 w 4542389"/>
                <a:gd name="connsiteY14" fmla="*/ 4489719 h 5199624"/>
                <a:gd name="connsiteX15" fmla="*/ 1643016 w 4542389"/>
                <a:gd name="connsiteY15" fmla="*/ 4392965 h 5199624"/>
                <a:gd name="connsiteX16" fmla="*/ 1823035 w 4542389"/>
                <a:gd name="connsiteY16" fmla="*/ 4297584 h 5199624"/>
                <a:gd name="connsiteX17" fmla="*/ 1996183 w 4542389"/>
                <a:gd name="connsiteY17" fmla="*/ 4204262 h 5199624"/>
                <a:gd name="connsiteX18" fmla="*/ 2163147 w 4542389"/>
                <a:gd name="connsiteY18" fmla="*/ 4112998 h 5199624"/>
                <a:gd name="connsiteX19" fmla="*/ 3268994 w 4542389"/>
                <a:gd name="connsiteY19" fmla="*/ 3440623 h 5199624"/>
                <a:gd name="connsiteX20" fmla="*/ 3343019 w 4542389"/>
                <a:gd name="connsiteY20" fmla="*/ 3532056 h 5199624"/>
                <a:gd name="connsiteX21" fmla="*/ 3224443 w 4542389"/>
                <a:gd name="connsiteY21" fmla="*/ 3613866 h 5199624"/>
                <a:gd name="connsiteX22" fmla="*/ 3099013 w 4542389"/>
                <a:gd name="connsiteY22" fmla="*/ 3698425 h 5199624"/>
                <a:gd name="connsiteX23" fmla="*/ 2967414 w 4542389"/>
                <a:gd name="connsiteY23" fmla="*/ 3785046 h 5199624"/>
                <a:gd name="connsiteX24" fmla="*/ 2829647 w 4542389"/>
                <a:gd name="connsiteY24" fmla="*/ 3873042 h 5199624"/>
                <a:gd name="connsiteX25" fmla="*/ 2765218 w 4542389"/>
                <a:gd name="connsiteY25" fmla="*/ 3765109 h 5199624"/>
                <a:gd name="connsiteX26" fmla="*/ 2900929 w 4542389"/>
                <a:gd name="connsiteY26" fmla="*/ 3681238 h 5199624"/>
                <a:gd name="connsiteX27" fmla="*/ 3029101 w 4542389"/>
                <a:gd name="connsiteY27" fmla="*/ 3599429 h 5199624"/>
                <a:gd name="connsiteX28" fmla="*/ 3152475 w 4542389"/>
                <a:gd name="connsiteY28" fmla="*/ 3518994 h 5199624"/>
                <a:gd name="connsiteX29" fmla="*/ 3268994 w 4542389"/>
                <a:gd name="connsiteY29" fmla="*/ 3440623 h 5199624"/>
                <a:gd name="connsiteX30" fmla="*/ 4015835 w 4542389"/>
                <a:gd name="connsiteY30" fmla="*/ 2850023 h 5199624"/>
                <a:gd name="connsiteX31" fmla="*/ 4100194 w 4542389"/>
                <a:gd name="connsiteY31" fmla="*/ 2911740 h 5199624"/>
                <a:gd name="connsiteX32" fmla="*/ 4026123 w 4542389"/>
                <a:gd name="connsiteY32" fmla="*/ 2984429 h 5199624"/>
                <a:gd name="connsiteX33" fmla="*/ 3945879 w 4542389"/>
                <a:gd name="connsiteY33" fmla="*/ 3058490 h 5199624"/>
                <a:gd name="connsiteX34" fmla="*/ 3859463 w 4542389"/>
                <a:gd name="connsiteY34" fmla="*/ 3134608 h 5199624"/>
                <a:gd name="connsiteX35" fmla="*/ 3766189 w 4542389"/>
                <a:gd name="connsiteY35" fmla="*/ 3212783 h 5199624"/>
                <a:gd name="connsiteX36" fmla="*/ 3685945 w 4542389"/>
                <a:gd name="connsiteY36" fmla="*/ 3136665 h 5199624"/>
                <a:gd name="connsiteX37" fmla="*/ 3777848 w 4542389"/>
                <a:gd name="connsiteY37" fmla="*/ 3062604 h 5199624"/>
                <a:gd name="connsiteX38" fmla="*/ 3863578 w 4542389"/>
                <a:gd name="connsiteY38" fmla="*/ 2989915 h 5199624"/>
                <a:gd name="connsiteX39" fmla="*/ 3943136 w 4542389"/>
                <a:gd name="connsiteY39" fmla="*/ 2919283 h 5199624"/>
                <a:gd name="connsiteX40" fmla="*/ 4015835 w 4542389"/>
                <a:gd name="connsiteY40" fmla="*/ 2850023 h 5199624"/>
                <a:gd name="connsiteX41" fmla="*/ 4415170 w 4542389"/>
                <a:gd name="connsiteY41" fmla="*/ 2310911 h 5199624"/>
                <a:gd name="connsiteX42" fmla="*/ 4499982 w 4542389"/>
                <a:gd name="connsiteY42" fmla="*/ 2345801 h 5199624"/>
                <a:gd name="connsiteX43" fmla="*/ 4471711 w 4542389"/>
                <a:gd name="connsiteY43" fmla="*/ 2412160 h 5199624"/>
                <a:gd name="connsiteX44" fmla="*/ 4437235 w 4542389"/>
                <a:gd name="connsiteY44" fmla="*/ 2479887 h 5199624"/>
                <a:gd name="connsiteX45" fmla="*/ 4395863 w 4542389"/>
                <a:gd name="connsiteY45" fmla="*/ 2549667 h 5199624"/>
                <a:gd name="connsiteX46" fmla="*/ 4346905 w 4542389"/>
                <a:gd name="connsiteY46" fmla="*/ 2622184 h 5199624"/>
                <a:gd name="connsiteX47" fmla="*/ 4261403 w 4542389"/>
                <a:gd name="connsiteY47" fmla="*/ 2573611 h 5199624"/>
                <a:gd name="connsiteX48" fmla="*/ 4310360 w 4542389"/>
                <a:gd name="connsiteY48" fmla="*/ 2505200 h 5199624"/>
                <a:gd name="connsiteX49" fmla="*/ 4352422 w 4542389"/>
                <a:gd name="connsiteY49" fmla="*/ 2438156 h 5199624"/>
                <a:gd name="connsiteX50" fmla="*/ 4386899 w 4542389"/>
                <a:gd name="connsiteY50" fmla="*/ 2373165 h 5199624"/>
                <a:gd name="connsiteX51" fmla="*/ 4415170 w 4542389"/>
                <a:gd name="connsiteY51" fmla="*/ 2310911 h 5199624"/>
                <a:gd name="connsiteX52" fmla="*/ 4394665 w 4542389"/>
                <a:gd name="connsiteY52" fmla="*/ 1814202 h 5199624"/>
                <a:gd name="connsiteX53" fmla="*/ 4462372 w 4542389"/>
                <a:gd name="connsiteY53" fmla="*/ 1819720 h 5199624"/>
                <a:gd name="connsiteX54" fmla="*/ 4493832 w 4542389"/>
                <a:gd name="connsiteY54" fmla="*/ 1881111 h 5199624"/>
                <a:gd name="connsiteX55" fmla="*/ 4517768 w 4542389"/>
                <a:gd name="connsiteY55" fmla="*/ 1943881 h 5199624"/>
                <a:gd name="connsiteX56" fmla="*/ 4534182 w 4542389"/>
                <a:gd name="connsiteY56" fmla="*/ 2009410 h 5199624"/>
                <a:gd name="connsiteX57" fmla="*/ 4542389 w 4542389"/>
                <a:gd name="connsiteY57" fmla="*/ 2077009 h 5199624"/>
                <a:gd name="connsiteX58" fmla="*/ 4463740 w 4542389"/>
                <a:gd name="connsiteY58" fmla="*/ 2056315 h 5199624"/>
                <a:gd name="connsiteX59" fmla="*/ 4457585 w 4542389"/>
                <a:gd name="connsiteY59" fmla="*/ 1992166 h 5199624"/>
                <a:gd name="connsiteX60" fmla="*/ 4443906 w 4542389"/>
                <a:gd name="connsiteY60" fmla="*/ 1930775 h 5199624"/>
                <a:gd name="connsiteX61" fmla="*/ 4423389 w 4542389"/>
                <a:gd name="connsiteY61" fmla="*/ 1871454 h 5199624"/>
                <a:gd name="connsiteX62" fmla="*/ 4394665 w 4542389"/>
                <a:gd name="connsiteY62" fmla="*/ 1814202 h 5199624"/>
                <a:gd name="connsiteX63" fmla="*/ 3991362 w 4542389"/>
                <a:gd name="connsiteY63" fmla="*/ 1420471 h 5199624"/>
                <a:gd name="connsiteX64" fmla="*/ 4067215 w 4542389"/>
                <a:gd name="connsiteY64" fmla="*/ 1461833 h 5199624"/>
                <a:gd name="connsiteX65" fmla="*/ 4137551 w 4542389"/>
                <a:gd name="connsiteY65" fmla="*/ 1505953 h 5199624"/>
                <a:gd name="connsiteX66" fmla="*/ 4203061 w 4542389"/>
                <a:gd name="connsiteY66" fmla="*/ 1550072 h 5199624"/>
                <a:gd name="connsiteX67" fmla="*/ 4263743 w 4542389"/>
                <a:gd name="connsiteY67" fmla="*/ 1596949 h 5199624"/>
                <a:gd name="connsiteX68" fmla="*/ 4212715 w 4542389"/>
                <a:gd name="connsiteY68" fmla="*/ 1604532 h 5199624"/>
                <a:gd name="connsiteX69" fmla="*/ 4156170 w 4542389"/>
                <a:gd name="connsiteY69" fmla="*/ 1560413 h 5199624"/>
                <a:gd name="connsiteX70" fmla="*/ 4094798 w 4542389"/>
                <a:gd name="connsiteY70" fmla="*/ 1517672 h 5199624"/>
                <a:gd name="connsiteX71" fmla="*/ 4027909 w 4542389"/>
                <a:gd name="connsiteY71" fmla="*/ 1475620 h 5199624"/>
                <a:gd name="connsiteX72" fmla="*/ 3955504 w 4542389"/>
                <a:gd name="connsiteY72" fmla="*/ 1434948 h 5199624"/>
                <a:gd name="connsiteX73" fmla="*/ 3420217 w 4542389"/>
                <a:gd name="connsiteY73" fmla="*/ 1187259 h 5199624"/>
                <a:gd name="connsiteX74" fmla="*/ 3429154 w 4542389"/>
                <a:gd name="connsiteY74" fmla="*/ 1189974 h 5199624"/>
                <a:gd name="connsiteX75" fmla="*/ 3437403 w 4542389"/>
                <a:gd name="connsiteY75" fmla="*/ 1192690 h 5199624"/>
                <a:gd name="connsiteX76" fmla="*/ 3446339 w 4542389"/>
                <a:gd name="connsiteY76" fmla="*/ 1195405 h 5199624"/>
                <a:gd name="connsiteX77" fmla="*/ 3454588 w 4542389"/>
                <a:gd name="connsiteY77" fmla="*/ 1198799 h 5199624"/>
                <a:gd name="connsiteX78" fmla="*/ 3519205 w 4542389"/>
                <a:gd name="connsiteY78" fmla="*/ 1220523 h 5199624"/>
                <a:gd name="connsiteX79" fmla="*/ 3582447 w 4542389"/>
                <a:gd name="connsiteY79" fmla="*/ 1242246 h 5199624"/>
                <a:gd name="connsiteX80" fmla="*/ 3643627 w 4542389"/>
                <a:gd name="connsiteY80" fmla="*/ 1264648 h 5199624"/>
                <a:gd name="connsiteX81" fmla="*/ 3703432 w 4542389"/>
                <a:gd name="connsiteY81" fmla="*/ 1287730 h 5199624"/>
                <a:gd name="connsiteX82" fmla="*/ 3676622 w 4542389"/>
                <a:gd name="connsiteY82" fmla="*/ 1304701 h 5199624"/>
                <a:gd name="connsiteX83" fmla="*/ 3618880 w 4542389"/>
                <a:gd name="connsiteY83" fmla="*/ 1282299 h 5199624"/>
                <a:gd name="connsiteX84" fmla="*/ 3559075 w 4542389"/>
                <a:gd name="connsiteY84" fmla="*/ 1260575 h 5199624"/>
                <a:gd name="connsiteX85" fmla="*/ 3496520 w 4542389"/>
                <a:gd name="connsiteY85" fmla="*/ 1238173 h 5199624"/>
                <a:gd name="connsiteX86" fmla="*/ 3433278 w 4542389"/>
                <a:gd name="connsiteY86" fmla="*/ 1216450 h 5199624"/>
                <a:gd name="connsiteX87" fmla="*/ 3424342 w 4542389"/>
                <a:gd name="connsiteY87" fmla="*/ 1213734 h 5199624"/>
                <a:gd name="connsiteX88" fmla="*/ 3415405 w 4542389"/>
                <a:gd name="connsiteY88" fmla="*/ 1211019 h 5199624"/>
                <a:gd name="connsiteX89" fmla="*/ 3407156 w 4542389"/>
                <a:gd name="connsiteY89" fmla="*/ 1207625 h 5199624"/>
                <a:gd name="connsiteX90" fmla="*/ 3398220 w 4542389"/>
                <a:gd name="connsiteY90" fmla="*/ 1204909 h 5199624"/>
                <a:gd name="connsiteX91" fmla="*/ 2931924 w 4542389"/>
                <a:gd name="connsiteY91" fmla="*/ 1011593 h 5199624"/>
                <a:gd name="connsiteX92" fmla="*/ 2984645 w 4542389"/>
                <a:gd name="connsiteY92" fmla="*/ 1031771 h 5199624"/>
                <a:gd name="connsiteX93" fmla="*/ 3040790 w 4542389"/>
                <a:gd name="connsiteY93" fmla="*/ 1053340 h 5199624"/>
                <a:gd name="connsiteX94" fmla="*/ 3099673 w 4542389"/>
                <a:gd name="connsiteY94" fmla="*/ 1074909 h 5199624"/>
                <a:gd name="connsiteX95" fmla="*/ 3161294 w 4542389"/>
                <a:gd name="connsiteY95" fmla="*/ 1097174 h 5199624"/>
                <a:gd name="connsiteX96" fmla="*/ 3136646 w 4542389"/>
                <a:gd name="connsiteY96" fmla="*/ 1113873 h 5199624"/>
                <a:gd name="connsiteX97" fmla="*/ 3074339 w 4542389"/>
                <a:gd name="connsiteY97" fmla="*/ 1090912 h 5199624"/>
                <a:gd name="connsiteX98" fmla="*/ 3014771 w 4542389"/>
                <a:gd name="connsiteY98" fmla="*/ 1067951 h 5199624"/>
                <a:gd name="connsiteX99" fmla="*/ 2957943 w 4542389"/>
                <a:gd name="connsiteY99" fmla="*/ 1047078 h 5199624"/>
                <a:gd name="connsiteX100" fmla="*/ 2904537 w 4542389"/>
                <a:gd name="connsiteY100" fmla="*/ 1026204 h 5199624"/>
                <a:gd name="connsiteX101" fmla="*/ 2553709 w 4542389"/>
                <a:gd name="connsiteY101" fmla="*/ 854100 h 5199624"/>
                <a:gd name="connsiteX102" fmla="*/ 2592710 w 4542389"/>
                <a:gd name="connsiteY102" fmla="*/ 871997 h 5199624"/>
                <a:gd name="connsiteX103" fmla="*/ 2635133 w 4542389"/>
                <a:gd name="connsiteY103" fmla="*/ 891270 h 5199624"/>
                <a:gd name="connsiteX104" fmla="*/ 2679608 w 4542389"/>
                <a:gd name="connsiteY104" fmla="*/ 911921 h 5199624"/>
                <a:gd name="connsiteX105" fmla="*/ 2728188 w 4542389"/>
                <a:gd name="connsiteY105" fmla="*/ 932571 h 5199624"/>
                <a:gd name="connsiteX106" fmla="*/ 2698766 w 4542389"/>
                <a:gd name="connsiteY106" fmla="*/ 944273 h 5199624"/>
                <a:gd name="connsiteX107" fmla="*/ 2650186 w 4542389"/>
                <a:gd name="connsiteY107" fmla="*/ 922934 h 5199624"/>
                <a:gd name="connsiteX108" fmla="*/ 2605027 w 4542389"/>
                <a:gd name="connsiteY108" fmla="*/ 902284 h 5199624"/>
                <a:gd name="connsiteX109" fmla="*/ 2561920 w 4542389"/>
                <a:gd name="connsiteY109" fmla="*/ 883010 h 5199624"/>
                <a:gd name="connsiteX110" fmla="*/ 2522919 w 4542389"/>
                <a:gd name="connsiteY110" fmla="*/ 863737 h 5199624"/>
                <a:gd name="connsiteX111" fmla="*/ 2296051 w 4542389"/>
                <a:gd name="connsiteY111" fmla="*/ 702664 h 5199624"/>
                <a:gd name="connsiteX112" fmla="*/ 2319366 w 4542389"/>
                <a:gd name="connsiteY112" fmla="*/ 719701 h 5199624"/>
                <a:gd name="connsiteX113" fmla="*/ 2345424 w 4542389"/>
                <a:gd name="connsiteY113" fmla="*/ 738100 h 5199624"/>
                <a:gd name="connsiteX114" fmla="*/ 2374225 w 4542389"/>
                <a:gd name="connsiteY114" fmla="*/ 756500 h 5199624"/>
                <a:gd name="connsiteX115" fmla="*/ 2407141 w 4542389"/>
                <a:gd name="connsiteY115" fmla="*/ 776262 h 5199624"/>
                <a:gd name="connsiteX116" fmla="*/ 2374225 w 4542389"/>
                <a:gd name="connsiteY116" fmla="*/ 783758 h 5199624"/>
                <a:gd name="connsiteX117" fmla="*/ 2341995 w 4542389"/>
                <a:gd name="connsiteY117" fmla="*/ 763314 h 5199624"/>
                <a:gd name="connsiteX118" fmla="*/ 2311823 w 4542389"/>
                <a:gd name="connsiteY118" fmla="*/ 744233 h 5199624"/>
                <a:gd name="connsiteX119" fmla="*/ 2285764 w 4542389"/>
                <a:gd name="connsiteY119" fmla="*/ 725834 h 5199624"/>
                <a:gd name="connsiteX120" fmla="*/ 2262449 w 4542389"/>
                <a:gd name="connsiteY120" fmla="*/ 708116 h 5199624"/>
                <a:gd name="connsiteX121" fmla="*/ 2203777 w 4542389"/>
                <a:gd name="connsiteY121" fmla="*/ 563342 h 5199624"/>
                <a:gd name="connsiteX122" fmla="*/ 2205186 w 4542389"/>
                <a:gd name="connsiteY122" fmla="*/ 579264 h 5199624"/>
                <a:gd name="connsiteX123" fmla="*/ 2209412 w 4542389"/>
                <a:gd name="connsiteY123" fmla="*/ 596571 h 5199624"/>
                <a:gd name="connsiteX124" fmla="*/ 2217160 w 4542389"/>
                <a:gd name="connsiteY124" fmla="*/ 613878 h 5199624"/>
                <a:gd name="connsiteX125" fmla="*/ 2228430 w 4542389"/>
                <a:gd name="connsiteY125" fmla="*/ 632569 h 5199624"/>
                <a:gd name="connsiteX126" fmla="*/ 2193212 w 4542389"/>
                <a:gd name="connsiteY126" fmla="*/ 635339 h 5199624"/>
                <a:gd name="connsiteX127" fmla="*/ 2181943 w 4542389"/>
                <a:gd name="connsiteY127" fmla="*/ 616647 h 5199624"/>
                <a:gd name="connsiteX128" fmla="*/ 2174195 w 4542389"/>
                <a:gd name="connsiteY128" fmla="*/ 597956 h 5199624"/>
                <a:gd name="connsiteX129" fmla="*/ 2169969 w 4542389"/>
                <a:gd name="connsiteY129" fmla="*/ 580649 h 5199624"/>
                <a:gd name="connsiteX130" fmla="*/ 2168560 w 4542389"/>
                <a:gd name="connsiteY130" fmla="*/ 564034 h 5199624"/>
                <a:gd name="connsiteX131" fmla="*/ 2270964 w 4542389"/>
                <a:gd name="connsiteY131" fmla="*/ 442193 h 5199624"/>
                <a:gd name="connsiteX132" fmla="*/ 2298099 w 4542389"/>
                <a:gd name="connsiteY132" fmla="*/ 447123 h 5199624"/>
                <a:gd name="connsiteX133" fmla="*/ 2277226 w 4542389"/>
                <a:gd name="connsiteY133" fmla="*/ 459802 h 5199624"/>
                <a:gd name="connsiteX134" fmla="*/ 2258440 w 4542389"/>
                <a:gd name="connsiteY134" fmla="*/ 473184 h 5199624"/>
                <a:gd name="connsiteX135" fmla="*/ 2241741 w 4542389"/>
                <a:gd name="connsiteY135" fmla="*/ 486567 h 5199624"/>
                <a:gd name="connsiteX136" fmla="*/ 2227129 w 4542389"/>
                <a:gd name="connsiteY136" fmla="*/ 502063 h 5199624"/>
                <a:gd name="connsiteX137" fmla="*/ 2195819 w 4542389"/>
                <a:gd name="connsiteY137" fmla="*/ 499245 h 5199624"/>
                <a:gd name="connsiteX138" fmla="*/ 2210430 w 4542389"/>
                <a:gd name="connsiteY138" fmla="*/ 483749 h 5199624"/>
                <a:gd name="connsiteX139" fmla="*/ 2228521 w 4542389"/>
                <a:gd name="connsiteY139" fmla="*/ 468958 h 5199624"/>
                <a:gd name="connsiteX140" fmla="*/ 2248699 w 4542389"/>
                <a:gd name="connsiteY140" fmla="*/ 455576 h 5199624"/>
                <a:gd name="connsiteX141" fmla="*/ 2270964 w 4542389"/>
                <a:gd name="connsiteY141" fmla="*/ 442193 h 5199624"/>
                <a:gd name="connsiteX142" fmla="*/ 2495440 w 4542389"/>
                <a:gd name="connsiteY142" fmla="*/ 360421 h 5199624"/>
                <a:gd name="connsiteX143" fmla="*/ 2516170 w 4542389"/>
                <a:gd name="connsiteY143" fmla="*/ 366478 h 5199624"/>
                <a:gd name="connsiteX144" fmla="*/ 2485765 w 4542389"/>
                <a:gd name="connsiteY144" fmla="*/ 374555 h 5199624"/>
                <a:gd name="connsiteX145" fmla="*/ 2456052 w 4542389"/>
                <a:gd name="connsiteY145" fmla="*/ 383304 h 5199624"/>
                <a:gd name="connsiteX146" fmla="*/ 2427029 w 4542389"/>
                <a:gd name="connsiteY146" fmla="*/ 392727 h 5199624"/>
                <a:gd name="connsiteX147" fmla="*/ 2398698 w 4542389"/>
                <a:gd name="connsiteY147" fmla="*/ 402150 h 5199624"/>
                <a:gd name="connsiteX148" fmla="*/ 2374512 w 4542389"/>
                <a:gd name="connsiteY148" fmla="*/ 396765 h 5199624"/>
                <a:gd name="connsiteX149" fmla="*/ 2404226 w 4542389"/>
                <a:gd name="connsiteY149" fmla="*/ 387343 h 5199624"/>
                <a:gd name="connsiteX150" fmla="*/ 2433939 w 4542389"/>
                <a:gd name="connsiteY150" fmla="*/ 377247 h 5199624"/>
                <a:gd name="connsiteX151" fmla="*/ 2464344 w 4542389"/>
                <a:gd name="connsiteY151" fmla="*/ 369170 h 5199624"/>
                <a:gd name="connsiteX152" fmla="*/ 2495440 w 4542389"/>
                <a:gd name="connsiteY152" fmla="*/ 360421 h 5199624"/>
                <a:gd name="connsiteX153" fmla="*/ 2748358 w 4542389"/>
                <a:gd name="connsiteY153" fmla="*/ 302874 h 5199624"/>
                <a:gd name="connsiteX154" fmla="*/ 2767559 w 4542389"/>
                <a:gd name="connsiteY154" fmla="*/ 308871 h 5199624"/>
                <a:gd name="connsiteX155" fmla="*/ 2757273 w 4542389"/>
                <a:gd name="connsiteY155" fmla="*/ 311536 h 5199624"/>
                <a:gd name="connsiteX156" fmla="*/ 2746301 w 4542389"/>
                <a:gd name="connsiteY156" fmla="*/ 313535 h 5199624"/>
                <a:gd name="connsiteX157" fmla="*/ 2733958 w 4542389"/>
                <a:gd name="connsiteY157" fmla="*/ 316867 h 5199624"/>
                <a:gd name="connsiteX158" fmla="*/ 2721614 w 4542389"/>
                <a:gd name="connsiteY158" fmla="*/ 318866 h 5199624"/>
                <a:gd name="connsiteX159" fmla="*/ 2701728 w 4542389"/>
                <a:gd name="connsiteY159" fmla="*/ 322864 h 5199624"/>
                <a:gd name="connsiteX160" fmla="*/ 2682527 w 4542389"/>
                <a:gd name="connsiteY160" fmla="*/ 326862 h 5199624"/>
                <a:gd name="connsiteX161" fmla="*/ 2661954 w 4542389"/>
                <a:gd name="connsiteY161" fmla="*/ 331526 h 5199624"/>
                <a:gd name="connsiteX162" fmla="*/ 2641382 w 4542389"/>
                <a:gd name="connsiteY162" fmla="*/ 335525 h 5199624"/>
                <a:gd name="connsiteX163" fmla="*/ 2622867 w 4542389"/>
                <a:gd name="connsiteY163" fmla="*/ 329527 h 5199624"/>
                <a:gd name="connsiteX164" fmla="*/ 2643439 w 4542389"/>
                <a:gd name="connsiteY164" fmla="*/ 325529 h 5199624"/>
                <a:gd name="connsiteX165" fmla="*/ 2663326 w 4542389"/>
                <a:gd name="connsiteY165" fmla="*/ 320865 h 5199624"/>
                <a:gd name="connsiteX166" fmla="*/ 2683898 w 4542389"/>
                <a:gd name="connsiteY166" fmla="*/ 316867 h 5199624"/>
                <a:gd name="connsiteX167" fmla="*/ 2703785 w 4542389"/>
                <a:gd name="connsiteY167" fmla="*/ 312869 h 5199624"/>
                <a:gd name="connsiteX168" fmla="*/ 2715443 w 4542389"/>
                <a:gd name="connsiteY168" fmla="*/ 310870 h 5199624"/>
                <a:gd name="connsiteX169" fmla="*/ 2727100 w 4542389"/>
                <a:gd name="connsiteY169" fmla="*/ 308205 h 5199624"/>
                <a:gd name="connsiteX170" fmla="*/ 2737386 w 4542389"/>
                <a:gd name="connsiteY170" fmla="*/ 305539 h 5199624"/>
                <a:gd name="connsiteX171" fmla="*/ 2748358 w 4542389"/>
                <a:gd name="connsiteY171" fmla="*/ 302874 h 5199624"/>
                <a:gd name="connsiteX172" fmla="*/ 2887318 w 4542389"/>
                <a:gd name="connsiteY172" fmla="*/ 236240 h 5199624"/>
                <a:gd name="connsiteX173" fmla="*/ 2912932 w 4542389"/>
                <a:gd name="connsiteY173" fmla="*/ 237575 h 5199624"/>
                <a:gd name="connsiteX174" fmla="*/ 2906701 w 4542389"/>
                <a:gd name="connsiteY174" fmla="*/ 246918 h 5199624"/>
                <a:gd name="connsiteX175" fmla="*/ 2897009 w 4542389"/>
                <a:gd name="connsiteY175" fmla="*/ 256261 h 5199624"/>
                <a:gd name="connsiteX176" fmla="*/ 2883856 w 4542389"/>
                <a:gd name="connsiteY176" fmla="*/ 265604 h 5199624"/>
                <a:gd name="connsiteX177" fmla="*/ 2865165 w 4542389"/>
                <a:gd name="connsiteY177" fmla="*/ 274947 h 5199624"/>
                <a:gd name="connsiteX178" fmla="*/ 2840935 w 4542389"/>
                <a:gd name="connsiteY178" fmla="*/ 270942 h 5199624"/>
                <a:gd name="connsiteX179" fmla="*/ 2858242 w 4542389"/>
                <a:gd name="connsiteY179" fmla="*/ 262267 h 5199624"/>
                <a:gd name="connsiteX180" fmla="*/ 2871395 w 4542389"/>
                <a:gd name="connsiteY180" fmla="*/ 253591 h 5199624"/>
                <a:gd name="connsiteX181" fmla="*/ 2880395 w 4542389"/>
                <a:gd name="connsiteY181" fmla="*/ 244248 h 5199624"/>
                <a:gd name="connsiteX182" fmla="*/ 2887318 w 4542389"/>
                <a:gd name="connsiteY182" fmla="*/ 236240 h 5199624"/>
                <a:gd name="connsiteX183" fmla="*/ 2864054 w 4542389"/>
                <a:gd name="connsiteY183" fmla="*/ 160523 h 5199624"/>
                <a:gd name="connsiteX184" fmla="*/ 2876973 w 4542389"/>
                <a:gd name="connsiteY184" fmla="*/ 169114 h 5199624"/>
                <a:gd name="connsiteX185" fmla="*/ 2888531 w 4542389"/>
                <a:gd name="connsiteY185" fmla="*/ 177704 h 5199624"/>
                <a:gd name="connsiteX186" fmla="*/ 2898730 w 4542389"/>
                <a:gd name="connsiteY186" fmla="*/ 186956 h 5199624"/>
                <a:gd name="connsiteX187" fmla="*/ 2906889 w 4542389"/>
                <a:gd name="connsiteY187" fmla="*/ 195546 h 5199624"/>
                <a:gd name="connsiteX188" fmla="*/ 2881732 w 4542389"/>
                <a:gd name="connsiteY188" fmla="*/ 196207 h 5199624"/>
                <a:gd name="connsiteX189" fmla="*/ 2874253 w 4542389"/>
                <a:gd name="connsiteY189" fmla="*/ 186956 h 5199624"/>
                <a:gd name="connsiteX190" fmla="*/ 2865414 w 4542389"/>
                <a:gd name="connsiteY190" fmla="*/ 179026 h 5199624"/>
                <a:gd name="connsiteX191" fmla="*/ 2853855 w 4542389"/>
                <a:gd name="connsiteY191" fmla="*/ 170435 h 5199624"/>
                <a:gd name="connsiteX192" fmla="*/ 2840937 w 4542389"/>
                <a:gd name="connsiteY192" fmla="*/ 162505 h 5199624"/>
                <a:gd name="connsiteX193" fmla="*/ 2726659 w 4542389"/>
                <a:gd name="connsiteY193" fmla="*/ 99951 h 5199624"/>
                <a:gd name="connsiteX194" fmla="*/ 2744967 w 4542389"/>
                <a:gd name="connsiteY194" fmla="*/ 106535 h 5199624"/>
                <a:gd name="connsiteX195" fmla="*/ 2762596 w 4542389"/>
                <a:gd name="connsiteY195" fmla="*/ 113119 h 5199624"/>
                <a:gd name="connsiteX196" fmla="*/ 2780904 w 4542389"/>
                <a:gd name="connsiteY196" fmla="*/ 120362 h 5199624"/>
                <a:gd name="connsiteX197" fmla="*/ 2797856 w 4542389"/>
                <a:gd name="connsiteY197" fmla="*/ 127604 h 5199624"/>
                <a:gd name="connsiteX198" fmla="*/ 2777514 w 4542389"/>
                <a:gd name="connsiteY198" fmla="*/ 129579 h 5199624"/>
                <a:gd name="connsiteX199" fmla="*/ 2760562 w 4542389"/>
                <a:gd name="connsiteY199" fmla="*/ 122337 h 5199624"/>
                <a:gd name="connsiteX200" fmla="*/ 2742932 w 4542389"/>
                <a:gd name="connsiteY200" fmla="*/ 115753 h 5199624"/>
                <a:gd name="connsiteX201" fmla="*/ 2725303 w 4542389"/>
                <a:gd name="connsiteY201" fmla="*/ 108510 h 5199624"/>
                <a:gd name="connsiteX202" fmla="*/ 2707673 w 4542389"/>
                <a:gd name="connsiteY202" fmla="*/ 102585 h 5199624"/>
                <a:gd name="connsiteX203" fmla="*/ 2598639 w 4542389"/>
                <a:gd name="connsiteY203" fmla="*/ 48462 h 5199624"/>
                <a:gd name="connsiteX204" fmla="*/ 2620446 w 4542389"/>
                <a:gd name="connsiteY204" fmla="*/ 48462 h 5199624"/>
                <a:gd name="connsiteX205" fmla="*/ 2620446 w 4542389"/>
                <a:gd name="connsiteY205" fmla="*/ 49904 h 5199624"/>
                <a:gd name="connsiteX206" fmla="*/ 2620446 w 4542389"/>
                <a:gd name="connsiteY206" fmla="*/ 51346 h 5199624"/>
                <a:gd name="connsiteX207" fmla="*/ 2620446 w 4542389"/>
                <a:gd name="connsiteY207" fmla="*/ 52789 h 5199624"/>
                <a:gd name="connsiteX208" fmla="*/ 2620446 w 4542389"/>
                <a:gd name="connsiteY208" fmla="*/ 54952 h 5199624"/>
                <a:gd name="connsiteX209" fmla="*/ 2623853 w 4542389"/>
                <a:gd name="connsiteY209" fmla="*/ 59279 h 5199624"/>
                <a:gd name="connsiteX210" fmla="*/ 2629305 w 4542389"/>
                <a:gd name="connsiteY210" fmla="*/ 64326 h 5199624"/>
                <a:gd name="connsiteX211" fmla="*/ 2637482 w 4542389"/>
                <a:gd name="connsiteY211" fmla="*/ 69374 h 5199624"/>
                <a:gd name="connsiteX212" fmla="*/ 2648386 w 4542389"/>
                <a:gd name="connsiteY212" fmla="*/ 74422 h 5199624"/>
                <a:gd name="connsiteX213" fmla="*/ 2649749 w 4542389"/>
                <a:gd name="connsiteY213" fmla="*/ 74422 h 5199624"/>
                <a:gd name="connsiteX214" fmla="*/ 2650430 w 4542389"/>
                <a:gd name="connsiteY214" fmla="*/ 75143 h 5199624"/>
                <a:gd name="connsiteX215" fmla="*/ 2651793 w 4542389"/>
                <a:gd name="connsiteY215" fmla="*/ 75143 h 5199624"/>
                <a:gd name="connsiteX216" fmla="*/ 2652475 w 4542389"/>
                <a:gd name="connsiteY216" fmla="*/ 75143 h 5199624"/>
                <a:gd name="connsiteX217" fmla="*/ 2634075 w 4542389"/>
                <a:gd name="connsiteY217" fmla="*/ 78028 h 5199624"/>
                <a:gd name="connsiteX218" fmla="*/ 2632712 w 4542389"/>
                <a:gd name="connsiteY218" fmla="*/ 78028 h 5199624"/>
                <a:gd name="connsiteX219" fmla="*/ 2632031 w 4542389"/>
                <a:gd name="connsiteY219" fmla="*/ 77307 h 5199624"/>
                <a:gd name="connsiteX220" fmla="*/ 2630668 w 4542389"/>
                <a:gd name="connsiteY220" fmla="*/ 76586 h 5199624"/>
                <a:gd name="connsiteX221" fmla="*/ 2629986 w 4542389"/>
                <a:gd name="connsiteY221" fmla="*/ 76586 h 5199624"/>
                <a:gd name="connsiteX222" fmla="*/ 2617038 w 4542389"/>
                <a:gd name="connsiteY222" fmla="*/ 70817 h 5199624"/>
                <a:gd name="connsiteX223" fmla="*/ 2608861 w 4542389"/>
                <a:gd name="connsiteY223" fmla="*/ 65769 h 5199624"/>
                <a:gd name="connsiteX224" fmla="*/ 2602046 w 4542389"/>
                <a:gd name="connsiteY224" fmla="*/ 60000 h 5199624"/>
                <a:gd name="connsiteX225" fmla="*/ 2599320 w 4542389"/>
                <a:gd name="connsiteY225" fmla="*/ 54952 h 5199624"/>
                <a:gd name="connsiteX226" fmla="*/ 2599320 w 4542389"/>
                <a:gd name="connsiteY226" fmla="*/ 52789 h 5199624"/>
                <a:gd name="connsiteX227" fmla="*/ 2598639 w 4542389"/>
                <a:gd name="connsiteY227" fmla="*/ 51346 h 5199624"/>
                <a:gd name="connsiteX228" fmla="*/ 2598639 w 4542389"/>
                <a:gd name="connsiteY228" fmla="*/ 49904 h 5199624"/>
                <a:gd name="connsiteX229" fmla="*/ 2598639 w 4542389"/>
                <a:gd name="connsiteY229" fmla="*/ 48462 h 5199624"/>
                <a:gd name="connsiteX230" fmla="*/ 2676246 w 4542389"/>
                <a:gd name="connsiteY230" fmla="*/ 0 h 5199624"/>
                <a:gd name="connsiteX231" fmla="*/ 2694868 w 4542389"/>
                <a:gd name="connsiteY231" fmla="*/ 2019 h 5199624"/>
                <a:gd name="connsiteX232" fmla="*/ 2681074 w 4542389"/>
                <a:gd name="connsiteY232" fmla="*/ 7403 h 5199624"/>
                <a:gd name="connsiteX233" fmla="*/ 2667969 w 4542389"/>
                <a:gd name="connsiteY233" fmla="*/ 12788 h 5199624"/>
                <a:gd name="connsiteX234" fmla="*/ 2656244 w 4542389"/>
                <a:gd name="connsiteY234" fmla="*/ 18172 h 5199624"/>
                <a:gd name="connsiteX235" fmla="*/ 2645899 w 4542389"/>
                <a:gd name="connsiteY235" fmla="*/ 23557 h 5199624"/>
                <a:gd name="connsiteX236" fmla="*/ 2625897 w 4542389"/>
                <a:gd name="connsiteY236" fmla="*/ 22211 h 5199624"/>
                <a:gd name="connsiteX237" fmla="*/ 2636932 w 4542389"/>
                <a:gd name="connsiteY237" fmla="*/ 16153 h 5199624"/>
                <a:gd name="connsiteX238" fmla="*/ 2649347 w 4542389"/>
                <a:gd name="connsiteY238" fmla="*/ 10769 h 5199624"/>
                <a:gd name="connsiteX239" fmla="*/ 2662452 w 4542389"/>
                <a:gd name="connsiteY239" fmla="*/ 5384 h 5199624"/>
                <a:gd name="connsiteX240" fmla="*/ 2676246 w 4542389"/>
                <a:gd name="connsiteY240" fmla="*/ 0 h 519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4542389" h="5199624">
                  <a:moveTo>
                    <a:pt x="634944" y="4900464"/>
                  </a:moveTo>
                  <a:lnTo>
                    <a:pt x="638372" y="5076400"/>
                  </a:lnTo>
                  <a:cubicBezTo>
                    <a:pt x="559518" y="5115421"/>
                    <a:pt x="479979" y="5155126"/>
                    <a:pt x="400440" y="5194147"/>
                  </a:cubicBezTo>
                  <a:cubicBezTo>
                    <a:pt x="395640" y="5196201"/>
                    <a:pt x="392211" y="5197570"/>
                    <a:pt x="388097" y="5199624"/>
                  </a:cubicBezTo>
                  <a:lnTo>
                    <a:pt x="0" y="5199624"/>
                  </a:lnTo>
                  <a:cubicBezTo>
                    <a:pt x="56226" y="5173610"/>
                    <a:pt x="112452" y="5147596"/>
                    <a:pt x="167992" y="5121582"/>
                  </a:cubicBezTo>
                  <a:cubicBezTo>
                    <a:pt x="247532" y="5084615"/>
                    <a:pt x="325700" y="5047648"/>
                    <a:pt x="404554" y="5010681"/>
                  </a:cubicBezTo>
                  <a:cubicBezTo>
                    <a:pt x="481350" y="4973714"/>
                    <a:pt x="558147" y="4937431"/>
                    <a:pt x="634944" y="4900464"/>
                  </a:cubicBezTo>
                  <a:close/>
                  <a:moveTo>
                    <a:pt x="2163147" y="4112998"/>
                  </a:moveTo>
                  <a:lnTo>
                    <a:pt x="2213305" y="4240630"/>
                  </a:lnTo>
                  <a:cubicBezTo>
                    <a:pt x="2156963" y="4272881"/>
                    <a:pt x="2099934" y="4305133"/>
                    <a:pt x="2042218" y="4337384"/>
                  </a:cubicBezTo>
                  <a:cubicBezTo>
                    <a:pt x="1983128" y="4370321"/>
                    <a:pt x="1924038" y="4403258"/>
                    <a:pt x="1863573" y="4436196"/>
                  </a:cubicBezTo>
                  <a:cubicBezTo>
                    <a:pt x="1803109" y="4469819"/>
                    <a:pt x="1741270" y="4503443"/>
                    <a:pt x="1678745" y="4537066"/>
                  </a:cubicBezTo>
                  <a:cubicBezTo>
                    <a:pt x="1616219" y="4571376"/>
                    <a:pt x="1552319" y="4604999"/>
                    <a:pt x="1487732" y="4639309"/>
                  </a:cubicBezTo>
                  <a:lnTo>
                    <a:pt x="1456813" y="4489719"/>
                  </a:lnTo>
                  <a:cubicBezTo>
                    <a:pt x="1520026" y="4456781"/>
                    <a:pt x="1581864" y="4424530"/>
                    <a:pt x="1643016" y="4392965"/>
                  </a:cubicBezTo>
                  <a:cubicBezTo>
                    <a:pt x="1704167" y="4360714"/>
                    <a:pt x="1763945" y="4329836"/>
                    <a:pt x="1823035" y="4297584"/>
                  </a:cubicBezTo>
                  <a:cubicBezTo>
                    <a:pt x="1881438" y="4266706"/>
                    <a:pt x="1939154" y="4235827"/>
                    <a:pt x="1996183" y="4204262"/>
                  </a:cubicBezTo>
                  <a:cubicBezTo>
                    <a:pt x="2052525" y="4174070"/>
                    <a:pt x="2108179" y="4143191"/>
                    <a:pt x="2163147" y="4112998"/>
                  </a:cubicBezTo>
                  <a:close/>
                  <a:moveTo>
                    <a:pt x="3268994" y="3440623"/>
                  </a:moveTo>
                  <a:lnTo>
                    <a:pt x="3343019" y="3532056"/>
                  </a:lnTo>
                  <a:cubicBezTo>
                    <a:pt x="3304636" y="3558868"/>
                    <a:pt x="3264882" y="3587054"/>
                    <a:pt x="3224443" y="3613866"/>
                  </a:cubicBezTo>
                  <a:cubicBezTo>
                    <a:pt x="3183318" y="3642739"/>
                    <a:pt x="3141508" y="3670238"/>
                    <a:pt x="3099013" y="3698425"/>
                  </a:cubicBezTo>
                  <a:cubicBezTo>
                    <a:pt x="3056517" y="3727298"/>
                    <a:pt x="3011966" y="3756172"/>
                    <a:pt x="2967414" y="3785046"/>
                  </a:cubicBezTo>
                  <a:cubicBezTo>
                    <a:pt x="2922177" y="3813920"/>
                    <a:pt x="2876254" y="3843481"/>
                    <a:pt x="2829647" y="3873042"/>
                  </a:cubicBezTo>
                  <a:lnTo>
                    <a:pt x="2765218" y="3765109"/>
                  </a:lnTo>
                  <a:cubicBezTo>
                    <a:pt x="2811140" y="3736923"/>
                    <a:pt x="2856378" y="3708737"/>
                    <a:pt x="2900929" y="3681238"/>
                  </a:cubicBezTo>
                  <a:cubicBezTo>
                    <a:pt x="2944110" y="3653739"/>
                    <a:pt x="2987291" y="3626240"/>
                    <a:pt x="3029101" y="3599429"/>
                  </a:cubicBezTo>
                  <a:cubicBezTo>
                    <a:pt x="3071596" y="3572617"/>
                    <a:pt x="3112721" y="3545806"/>
                    <a:pt x="3152475" y="3518994"/>
                  </a:cubicBezTo>
                  <a:cubicBezTo>
                    <a:pt x="3192228" y="3492871"/>
                    <a:pt x="3231297" y="3466747"/>
                    <a:pt x="3268994" y="3440623"/>
                  </a:cubicBezTo>
                  <a:close/>
                  <a:moveTo>
                    <a:pt x="4015835" y="2850023"/>
                  </a:moveTo>
                  <a:lnTo>
                    <a:pt x="4100194" y="2911740"/>
                  </a:lnTo>
                  <a:cubicBezTo>
                    <a:pt x="4076876" y="2935741"/>
                    <a:pt x="4051499" y="2959742"/>
                    <a:pt x="4026123" y="2984429"/>
                  </a:cubicBezTo>
                  <a:cubicBezTo>
                    <a:pt x="4000061" y="3009116"/>
                    <a:pt x="3973999" y="3033803"/>
                    <a:pt x="3945879" y="3058490"/>
                  </a:cubicBezTo>
                  <a:cubicBezTo>
                    <a:pt x="3917760" y="3083177"/>
                    <a:pt x="3888955" y="3109235"/>
                    <a:pt x="3859463" y="3134608"/>
                  </a:cubicBezTo>
                  <a:cubicBezTo>
                    <a:pt x="3829286" y="3159980"/>
                    <a:pt x="3798423" y="3186039"/>
                    <a:pt x="3766189" y="3212783"/>
                  </a:cubicBezTo>
                  <a:lnTo>
                    <a:pt x="3685945" y="3136665"/>
                  </a:lnTo>
                  <a:cubicBezTo>
                    <a:pt x="3717494" y="3111978"/>
                    <a:pt x="3748357" y="3087291"/>
                    <a:pt x="3777848" y="3062604"/>
                  </a:cubicBezTo>
                  <a:cubicBezTo>
                    <a:pt x="3807339" y="3037917"/>
                    <a:pt x="3835459" y="3013916"/>
                    <a:pt x="3863578" y="2989915"/>
                  </a:cubicBezTo>
                  <a:cubicBezTo>
                    <a:pt x="3891012" y="2965914"/>
                    <a:pt x="3917074" y="2942599"/>
                    <a:pt x="3943136" y="2919283"/>
                  </a:cubicBezTo>
                  <a:cubicBezTo>
                    <a:pt x="3968512" y="2895282"/>
                    <a:pt x="3992517" y="2873338"/>
                    <a:pt x="4015835" y="2850023"/>
                  </a:cubicBezTo>
                  <a:close/>
                  <a:moveTo>
                    <a:pt x="4415170" y="2310911"/>
                  </a:moveTo>
                  <a:lnTo>
                    <a:pt x="4499982" y="2345801"/>
                  </a:lnTo>
                  <a:cubicBezTo>
                    <a:pt x="4491018" y="2367692"/>
                    <a:pt x="4482055" y="2389584"/>
                    <a:pt x="4471711" y="2412160"/>
                  </a:cubicBezTo>
                  <a:cubicBezTo>
                    <a:pt x="4461368" y="2434736"/>
                    <a:pt x="4450336" y="2457312"/>
                    <a:pt x="4437235" y="2479887"/>
                  </a:cubicBezTo>
                  <a:cubicBezTo>
                    <a:pt x="4424134" y="2503147"/>
                    <a:pt x="4411032" y="2526407"/>
                    <a:pt x="4395863" y="2549667"/>
                  </a:cubicBezTo>
                  <a:cubicBezTo>
                    <a:pt x="4380003" y="2573611"/>
                    <a:pt x="4364144" y="2598240"/>
                    <a:pt x="4346905" y="2622184"/>
                  </a:cubicBezTo>
                  <a:lnTo>
                    <a:pt x="4261403" y="2573611"/>
                  </a:lnTo>
                  <a:cubicBezTo>
                    <a:pt x="4278641" y="2550351"/>
                    <a:pt x="4295190" y="2527776"/>
                    <a:pt x="4310360" y="2505200"/>
                  </a:cubicBezTo>
                  <a:cubicBezTo>
                    <a:pt x="4324840" y="2482624"/>
                    <a:pt x="4339321" y="2460732"/>
                    <a:pt x="4352422" y="2438156"/>
                  </a:cubicBezTo>
                  <a:cubicBezTo>
                    <a:pt x="4364833" y="2416265"/>
                    <a:pt x="4376556" y="2395057"/>
                    <a:pt x="4386899" y="2373165"/>
                  </a:cubicBezTo>
                  <a:cubicBezTo>
                    <a:pt x="4397931" y="2351958"/>
                    <a:pt x="4406895" y="2331434"/>
                    <a:pt x="4415170" y="2310911"/>
                  </a:cubicBezTo>
                  <a:close/>
                  <a:moveTo>
                    <a:pt x="4394665" y="1814202"/>
                  </a:moveTo>
                  <a:lnTo>
                    <a:pt x="4462372" y="1819720"/>
                  </a:lnTo>
                  <a:cubicBezTo>
                    <a:pt x="4473998" y="1839724"/>
                    <a:pt x="4484941" y="1860417"/>
                    <a:pt x="4493832" y="1881111"/>
                  </a:cubicBezTo>
                  <a:cubicBezTo>
                    <a:pt x="4503406" y="1901804"/>
                    <a:pt x="4511613" y="1922498"/>
                    <a:pt x="4517768" y="1943881"/>
                  </a:cubicBezTo>
                  <a:cubicBezTo>
                    <a:pt x="4524607" y="1965954"/>
                    <a:pt x="4530079" y="1987337"/>
                    <a:pt x="4534182" y="2009410"/>
                  </a:cubicBezTo>
                  <a:cubicBezTo>
                    <a:pt x="4538286" y="2032173"/>
                    <a:pt x="4541021" y="2054246"/>
                    <a:pt x="4542389" y="2077009"/>
                  </a:cubicBezTo>
                  <a:lnTo>
                    <a:pt x="4463740" y="2056315"/>
                  </a:lnTo>
                  <a:cubicBezTo>
                    <a:pt x="4463056" y="2034242"/>
                    <a:pt x="4461004" y="2013549"/>
                    <a:pt x="4457585" y="1992166"/>
                  </a:cubicBezTo>
                  <a:cubicBezTo>
                    <a:pt x="4454849" y="1971472"/>
                    <a:pt x="4450062" y="1950779"/>
                    <a:pt x="4443906" y="1930775"/>
                  </a:cubicBezTo>
                  <a:cubicBezTo>
                    <a:pt x="4438435" y="1910771"/>
                    <a:pt x="4430912" y="1890768"/>
                    <a:pt x="4423389" y="1871454"/>
                  </a:cubicBezTo>
                  <a:cubicBezTo>
                    <a:pt x="4414498" y="1852140"/>
                    <a:pt x="4405608" y="1833516"/>
                    <a:pt x="4394665" y="1814202"/>
                  </a:cubicBezTo>
                  <a:close/>
                  <a:moveTo>
                    <a:pt x="3991362" y="1420471"/>
                  </a:moveTo>
                  <a:cubicBezTo>
                    <a:pt x="4017566" y="1434258"/>
                    <a:pt x="4043080" y="1448046"/>
                    <a:pt x="4067215" y="1461833"/>
                  </a:cubicBezTo>
                  <a:cubicBezTo>
                    <a:pt x="4091350" y="1476310"/>
                    <a:pt x="4114796" y="1490787"/>
                    <a:pt x="4137551" y="1505953"/>
                  </a:cubicBezTo>
                  <a:cubicBezTo>
                    <a:pt x="4160307" y="1520429"/>
                    <a:pt x="4182374" y="1534906"/>
                    <a:pt x="4203061" y="1550072"/>
                  </a:cubicBezTo>
                  <a:cubicBezTo>
                    <a:pt x="4224438" y="1565928"/>
                    <a:pt x="4245125" y="1581094"/>
                    <a:pt x="4263743" y="1596949"/>
                  </a:cubicBezTo>
                  <a:lnTo>
                    <a:pt x="4212715" y="1604532"/>
                  </a:lnTo>
                  <a:cubicBezTo>
                    <a:pt x="4194786" y="1590056"/>
                    <a:pt x="4176168" y="1574890"/>
                    <a:pt x="4156170" y="1560413"/>
                  </a:cubicBezTo>
                  <a:cubicBezTo>
                    <a:pt x="4136862" y="1545936"/>
                    <a:pt x="4116175" y="1532149"/>
                    <a:pt x="4094798" y="1517672"/>
                  </a:cubicBezTo>
                  <a:cubicBezTo>
                    <a:pt x="4073421" y="1503195"/>
                    <a:pt x="4050665" y="1489408"/>
                    <a:pt x="4027909" y="1475620"/>
                  </a:cubicBezTo>
                  <a:cubicBezTo>
                    <a:pt x="4004464" y="1462522"/>
                    <a:pt x="3980329" y="1448046"/>
                    <a:pt x="3955504" y="1434948"/>
                  </a:cubicBezTo>
                  <a:close/>
                  <a:moveTo>
                    <a:pt x="3420217" y="1187259"/>
                  </a:moveTo>
                  <a:cubicBezTo>
                    <a:pt x="3422967" y="1188617"/>
                    <a:pt x="3425717" y="1189295"/>
                    <a:pt x="3429154" y="1189974"/>
                  </a:cubicBezTo>
                  <a:cubicBezTo>
                    <a:pt x="3431903" y="1191332"/>
                    <a:pt x="3434653" y="1192011"/>
                    <a:pt x="3437403" y="1192690"/>
                  </a:cubicBezTo>
                  <a:cubicBezTo>
                    <a:pt x="3440152" y="1194047"/>
                    <a:pt x="3442902" y="1194726"/>
                    <a:pt x="3446339" y="1195405"/>
                  </a:cubicBezTo>
                  <a:cubicBezTo>
                    <a:pt x="3449089" y="1196763"/>
                    <a:pt x="3451838" y="1197442"/>
                    <a:pt x="3454588" y="1198799"/>
                  </a:cubicBezTo>
                  <a:cubicBezTo>
                    <a:pt x="3476585" y="1205588"/>
                    <a:pt x="3497895" y="1213055"/>
                    <a:pt x="3519205" y="1220523"/>
                  </a:cubicBezTo>
                  <a:cubicBezTo>
                    <a:pt x="3540515" y="1227311"/>
                    <a:pt x="3561824" y="1234779"/>
                    <a:pt x="3582447" y="1242246"/>
                  </a:cubicBezTo>
                  <a:cubicBezTo>
                    <a:pt x="3603069" y="1249714"/>
                    <a:pt x="3623692" y="1257181"/>
                    <a:pt x="3643627" y="1264648"/>
                  </a:cubicBezTo>
                  <a:cubicBezTo>
                    <a:pt x="3663562" y="1272116"/>
                    <a:pt x="3684184" y="1280262"/>
                    <a:pt x="3703432" y="1287730"/>
                  </a:cubicBezTo>
                  <a:lnTo>
                    <a:pt x="3676622" y="1304701"/>
                  </a:lnTo>
                  <a:cubicBezTo>
                    <a:pt x="3658062" y="1297234"/>
                    <a:pt x="3638815" y="1289766"/>
                    <a:pt x="3618880" y="1282299"/>
                  </a:cubicBezTo>
                  <a:cubicBezTo>
                    <a:pt x="3598945" y="1274831"/>
                    <a:pt x="3579010" y="1267364"/>
                    <a:pt x="3559075" y="1260575"/>
                  </a:cubicBezTo>
                  <a:cubicBezTo>
                    <a:pt x="3537765" y="1252429"/>
                    <a:pt x="3517143" y="1244962"/>
                    <a:pt x="3496520" y="1238173"/>
                  </a:cubicBezTo>
                  <a:cubicBezTo>
                    <a:pt x="3475898" y="1230706"/>
                    <a:pt x="3454588" y="1223917"/>
                    <a:pt x="3433278" y="1216450"/>
                  </a:cubicBezTo>
                  <a:cubicBezTo>
                    <a:pt x="3429841" y="1215092"/>
                    <a:pt x="3427091" y="1214413"/>
                    <a:pt x="3424342" y="1213734"/>
                  </a:cubicBezTo>
                  <a:cubicBezTo>
                    <a:pt x="3421592" y="1213055"/>
                    <a:pt x="3418155" y="1211698"/>
                    <a:pt x="3415405" y="1211019"/>
                  </a:cubicBezTo>
                  <a:cubicBezTo>
                    <a:pt x="3412656" y="1209661"/>
                    <a:pt x="3409906" y="1208982"/>
                    <a:pt x="3407156" y="1207625"/>
                  </a:cubicBezTo>
                  <a:cubicBezTo>
                    <a:pt x="3403719" y="1206946"/>
                    <a:pt x="3400970" y="1205588"/>
                    <a:pt x="3398220" y="1204909"/>
                  </a:cubicBezTo>
                  <a:close/>
                  <a:moveTo>
                    <a:pt x="2931924" y="1011593"/>
                  </a:moveTo>
                  <a:cubicBezTo>
                    <a:pt x="2949042" y="1018551"/>
                    <a:pt x="2966843" y="1024813"/>
                    <a:pt x="2984645" y="1031771"/>
                  </a:cubicBezTo>
                  <a:cubicBezTo>
                    <a:pt x="3003132" y="1039424"/>
                    <a:pt x="3021618" y="1045686"/>
                    <a:pt x="3040790" y="1053340"/>
                  </a:cubicBezTo>
                  <a:cubicBezTo>
                    <a:pt x="3059961" y="1060298"/>
                    <a:pt x="3079132" y="1067256"/>
                    <a:pt x="3099673" y="1074909"/>
                  </a:cubicBezTo>
                  <a:cubicBezTo>
                    <a:pt x="3119528" y="1081867"/>
                    <a:pt x="3140754" y="1089521"/>
                    <a:pt x="3161294" y="1097174"/>
                  </a:cubicBezTo>
                  <a:lnTo>
                    <a:pt x="3136646" y="1113873"/>
                  </a:lnTo>
                  <a:cubicBezTo>
                    <a:pt x="3115420" y="1105524"/>
                    <a:pt x="3094195" y="1097870"/>
                    <a:pt x="3074339" y="1090912"/>
                  </a:cubicBezTo>
                  <a:cubicBezTo>
                    <a:pt x="3053799" y="1083259"/>
                    <a:pt x="3033943" y="1074909"/>
                    <a:pt x="3014771" y="1067951"/>
                  </a:cubicBezTo>
                  <a:cubicBezTo>
                    <a:pt x="2995600" y="1060994"/>
                    <a:pt x="2976429" y="1054036"/>
                    <a:pt x="2957943" y="1047078"/>
                  </a:cubicBezTo>
                  <a:cubicBezTo>
                    <a:pt x="2940141" y="1039424"/>
                    <a:pt x="2922339" y="1032466"/>
                    <a:pt x="2904537" y="1026204"/>
                  </a:cubicBezTo>
                  <a:close/>
                  <a:moveTo>
                    <a:pt x="2553709" y="854100"/>
                  </a:moveTo>
                  <a:cubicBezTo>
                    <a:pt x="2566710" y="860295"/>
                    <a:pt x="2579026" y="866490"/>
                    <a:pt x="2592710" y="871997"/>
                  </a:cubicBezTo>
                  <a:cubicBezTo>
                    <a:pt x="2606395" y="878880"/>
                    <a:pt x="2620764" y="885075"/>
                    <a:pt x="2635133" y="891270"/>
                  </a:cubicBezTo>
                  <a:cubicBezTo>
                    <a:pt x="2649501" y="898154"/>
                    <a:pt x="2664554" y="905037"/>
                    <a:pt x="2679608" y="911921"/>
                  </a:cubicBezTo>
                  <a:cubicBezTo>
                    <a:pt x="2695345" y="918804"/>
                    <a:pt x="2711082" y="924999"/>
                    <a:pt x="2728188" y="932571"/>
                  </a:cubicBezTo>
                  <a:lnTo>
                    <a:pt x="2698766" y="944273"/>
                  </a:lnTo>
                  <a:cubicBezTo>
                    <a:pt x="2681660" y="937389"/>
                    <a:pt x="2665923" y="930506"/>
                    <a:pt x="2650186" y="922934"/>
                  </a:cubicBezTo>
                  <a:cubicBezTo>
                    <a:pt x="2634448" y="916739"/>
                    <a:pt x="2619395" y="909167"/>
                    <a:pt x="2605027" y="902284"/>
                  </a:cubicBezTo>
                  <a:cubicBezTo>
                    <a:pt x="2589973" y="896089"/>
                    <a:pt x="2576289" y="889894"/>
                    <a:pt x="2561920" y="883010"/>
                  </a:cubicBezTo>
                  <a:cubicBezTo>
                    <a:pt x="2548920" y="876127"/>
                    <a:pt x="2535235" y="869932"/>
                    <a:pt x="2522919" y="863737"/>
                  </a:cubicBezTo>
                  <a:close/>
                  <a:moveTo>
                    <a:pt x="2296051" y="702664"/>
                  </a:moveTo>
                  <a:cubicBezTo>
                    <a:pt x="2303594" y="708116"/>
                    <a:pt x="2311137" y="714249"/>
                    <a:pt x="2319366" y="719701"/>
                  </a:cubicBezTo>
                  <a:cubicBezTo>
                    <a:pt x="2327595" y="725834"/>
                    <a:pt x="2335824" y="731285"/>
                    <a:pt x="2345424" y="738100"/>
                  </a:cubicBezTo>
                  <a:cubicBezTo>
                    <a:pt x="2354339" y="744233"/>
                    <a:pt x="2363939" y="750367"/>
                    <a:pt x="2374225" y="756500"/>
                  </a:cubicBezTo>
                  <a:cubicBezTo>
                    <a:pt x="2385197" y="762633"/>
                    <a:pt x="2395484" y="769448"/>
                    <a:pt x="2407141" y="776262"/>
                  </a:cubicBezTo>
                  <a:lnTo>
                    <a:pt x="2374225" y="783758"/>
                  </a:lnTo>
                  <a:cubicBezTo>
                    <a:pt x="2363254" y="776944"/>
                    <a:pt x="2352282" y="770129"/>
                    <a:pt x="2341995" y="763314"/>
                  </a:cubicBezTo>
                  <a:cubicBezTo>
                    <a:pt x="2331024" y="757181"/>
                    <a:pt x="2320737" y="750367"/>
                    <a:pt x="2311823" y="744233"/>
                  </a:cubicBezTo>
                  <a:cubicBezTo>
                    <a:pt x="2302908" y="738100"/>
                    <a:pt x="2293993" y="731967"/>
                    <a:pt x="2285764" y="725834"/>
                  </a:cubicBezTo>
                  <a:cubicBezTo>
                    <a:pt x="2277535" y="719701"/>
                    <a:pt x="2269992" y="714249"/>
                    <a:pt x="2262449" y="708116"/>
                  </a:cubicBezTo>
                  <a:close/>
                  <a:moveTo>
                    <a:pt x="2203777" y="563342"/>
                  </a:moveTo>
                  <a:cubicBezTo>
                    <a:pt x="2203777" y="568880"/>
                    <a:pt x="2204482" y="574418"/>
                    <a:pt x="2205186" y="579264"/>
                  </a:cubicBezTo>
                  <a:cubicBezTo>
                    <a:pt x="2205890" y="584802"/>
                    <a:pt x="2208004" y="590341"/>
                    <a:pt x="2209412" y="596571"/>
                  </a:cubicBezTo>
                  <a:cubicBezTo>
                    <a:pt x="2211525" y="602109"/>
                    <a:pt x="2214343" y="607648"/>
                    <a:pt x="2217160" y="613878"/>
                  </a:cubicBezTo>
                  <a:cubicBezTo>
                    <a:pt x="2220682" y="620109"/>
                    <a:pt x="2224204" y="626339"/>
                    <a:pt x="2228430" y="632569"/>
                  </a:cubicBezTo>
                  <a:lnTo>
                    <a:pt x="2193212" y="635339"/>
                  </a:lnTo>
                  <a:cubicBezTo>
                    <a:pt x="2188986" y="629108"/>
                    <a:pt x="2185464" y="622878"/>
                    <a:pt x="2181943" y="616647"/>
                  </a:cubicBezTo>
                  <a:cubicBezTo>
                    <a:pt x="2179125" y="610417"/>
                    <a:pt x="2176308" y="604186"/>
                    <a:pt x="2174195" y="597956"/>
                  </a:cubicBezTo>
                  <a:cubicBezTo>
                    <a:pt x="2172082" y="591725"/>
                    <a:pt x="2170673" y="586187"/>
                    <a:pt x="2169969" y="580649"/>
                  </a:cubicBezTo>
                  <a:cubicBezTo>
                    <a:pt x="2168560" y="575111"/>
                    <a:pt x="2168560" y="569572"/>
                    <a:pt x="2168560" y="564034"/>
                  </a:cubicBezTo>
                  <a:close/>
                  <a:moveTo>
                    <a:pt x="2270964" y="442193"/>
                  </a:moveTo>
                  <a:lnTo>
                    <a:pt x="2298099" y="447123"/>
                  </a:lnTo>
                  <a:cubicBezTo>
                    <a:pt x="2291141" y="451349"/>
                    <a:pt x="2284184" y="455576"/>
                    <a:pt x="2277226" y="459802"/>
                  </a:cubicBezTo>
                  <a:cubicBezTo>
                    <a:pt x="2270964" y="464028"/>
                    <a:pt x="2264702" y="468254"/>
                    <a:pt x="2258440" y="473184"/>
                  </a:cubicBezTo>
                  <a:cubicBezTo>
                    <a:pt x="2252177" y="477410"/>
                    <a:pt x="2246611" y="482341"/>
                    <a:pt x="2241741" y="486567"/>
                  </a:cubicBezTo>
                  <a:cubicBezTo>
                    <a:pt x="2236174" y="492202"/>
                    <a:pt x="2231304" y="496428"/>
                    <a:pt x="2227129" y="502063"/>
                  </a:cubicBezTo>
                  <a:lnTo>
                    <a:pt x="2195819" y="499245"/>
                  </a:lnTo>
                  <a:cubicBezTo>
                    <a:pt x="2199994" y="494315"/>
                    <a:pt x="2205560" y="488680"/>
                    <a:pt x="2210430" y="483749"/>
                  </a:cubicBezTo>
                  <a:cubicBezTo>
                    <a:pt x="2215997" y="478819"/>
                    <a:pt x="2222259" y="473889"/>
                    <a:pt x="2228521" y="468958"/>
                  </a:cubicBezTo>
                  <a:cubicBezTo>
                    <a:pt x="2234783" y="464028"/>
                    <a:pt x="2241741" y="459802"/>
                    <a:pt x="2248699" y="455576"/>
                  </a:cubicBezTo>
                  <a:cubicBezTo>
                    <a:pt x="2255656" y="450645"/>
                    <a:pt x="2263310" y="446419"/>
                    <a:pt x="2270964" y="442193"/>
                  </a:cubicBezTo>
                  <a:close/>
                  <a:moveTo>
                    <a:pt x="2495440" y="360421"/>
                  </a:moveTo>
                  <a:lnTo>
                    <a:pt x="2516170" y="366478"/>
                  </a:lnTo>
                  <a:cubicBezTo>
                    <a:pt x="2506496" y="369170"/>
                    <a:pt x="2496131" y="371863"/>
                    <a:pt x="2485765" y="374555"/>
                  </a:cubicBezTo>
                  <a:cubicBezTo>
                    <a:pt x="2475400" y="377247"/>
                    <a:pt x="2466417" y="380612"/>
                    <a:pt x="2456052" y="383304"/>
                  </a:cubicBezTo>
                  <a:cubicBezTo>
                    <a:pt x="2446378" y="386670"/>
                    <a:pt x="2436703" y="389362"/>
                    <a:pt x="2427029" y="392727"/>
                  </a:cubicBezTo>
                  <a:cubicBezTo>
                    <a:pt x="2416664" y="396092"/>
                    <a:pt x="2407681" y="398785"/>
                    <a:pt x="2398698" y="402150"/>
                  </a:cubicBezTo>
                  <a:lnTo>
                    <a:pt x="2374512" y="396765"/>
                  </a:lnTo>
                  <a:cubicBezTo>
                    <a:pt x="2384186" y="393400"/>
                    <a:pt x="2393860" y="390035"/>
                    <a:pt x="2404226" y="387343"/>
                  </a:cubicBezTo>
                  <a:cubicBezTo>
                    <a:pt x="2413900" y="383978"/>
                    <a:pt x="2423574" y="380612"/>
                    <a:pt x="2433939" y="377247"/>
                  </a:cubicBezTo>
                  <a:cubicBezTo>
                    <a:pt x="2444304" y="374555"/>
                    <a:pt x="2453979" y="371863"/>
                    <a:pt x="2464344" y="369170"/>
                  </a:cubicBezTo>
                  <a:cubicBezTo>
                    <a:pt x="2474709" y="365805"/>
                    <a:pt x="2485074" y="363113"/>
                    <a:pt x="2495440" y="360421"/>
                  </a:cubicBezTo>
                  <a:close/>
                  <a:moveTo>
                    <a:pt x="2748358" y="302874"/>
                  </a:moveTo>
                  <a:lnTo>
                    <a:pt x="2767559" y="308871"/>
                  </a:lnTo>
                  <a:cubicBezTo>
                    <a:pt x="2764816" y="309537"/>
                    <a:pt x="2760702" y="310870"/>
                    <a:pt x="2757273" y="311536"/>
                  </a:cubicBezTo>
                  <a:cubicBezTo>
                    <a:pt x="2753844" y="312203"/>
                    <a:pt x="2749730" y="312869"/>
                    <a:pt x="2746301" y="313535"/>
                  </a:cubicBezTo>
                  <a:cubicBezTo>
                    <a:pt x="2742187" y="314868"/>
                    <a:pt x="2738072" y="315534"/>
                    <a:pt x="2733958" y="316867"/>
                  </a:cubicBezTo>
                  <a:cubicBezTo>
                    <a:pt x="2730529" y="317533"/>
                    <a:pt x="2725729" y="318200"/>
                    <a:pt x="2721614" y="318866"/>
                  </a:cubicBezTo>
                  <a:cubicBezTo>
                    <a:pt x="2715443" y="320199"/>
                    <a:pt x="2708585" y="321531"/>
                    <a:pt x="2701728" y="322864"/>
                  </a:cubicBezTo>
                  <a:cubicBezTo>
                    <a:pt x="2695556" y="324197"/>
                    <a:pt x="2688699" y="325529"/>
                    <a:pt x="2682527" y="326862"/>
                  </a:cubicBezTo>
                  <a:cubicBezTo>
                    <a:pt x="2675669" y="328195"/>
                    <a:pt x="2668812" y="329527"/>
                    <a:pt x="2661954" y="331526"/>
                  </a:cubicBezTo>
                  <a:cubicBezTo>
                    <a:pt x="2655783" y="332859"/>
                    <a:pt x="2648925" y="334192"/>
                    <a:pt x="2641382" y="335525"/>
                  </a:cubicBezTo>
                  <a:lnTo>
                    <a:pt x="2622867" y="329527"/>
                  </a:lnTo>
                  <a:cubicBezTo>
                    <a:pt x="2629724" y="328195"/>
                    <a:pt x="2636582" y="326862"/>
                    <a:pt x="2643439" y="325529"/>
                  </a:cubicBezTo>
                  <a:cubicBezTo>
                    <a:pt x="2650297" y="323530"/>
                    <a:pt x="2657154" y="322198"/>
                    <a:pt x="2663326" y="320865"/>
                  </a:cubicBezTo>
                  <a:cubicBezTo>
                    <a:pt x="2670183" y="319532"/>
                    <a:pt x="2677041" y="318200"/>
                    <a:pt x="2683898" y="316867"/>
                  </a:cubicBezTo>
                  <a:cubicBezTo>
                    <a:pt x="2690070" y="315534"/>
                    <a:pt x="2696927" y="314202"/>
                    <a:pt x="2703785" y="312869"/>
                  </a:cubicBezTo>
                  <a:cubicBezTo>
                    <a:pt x="2707899" y="312203"/>
                    <a:pt x="2712014" y="311536"/>
                    <a:pt x="2715443" y="310870"/>
                  </a:cubicBezTo>
                  <a:cubicBezTo>
                    <a:pt x="2719557" y="309537"/>
                    <a:pt x="2722986" y="308871"/>
                    <a:pt x="2727100" y="308205"/>
                  </a:cubicBezTo>
                  <a:cubicBezTo>
                    <a:pt x="2730529" y="307538"/>
                    <a:pt x="2733958" y="306206"/>
                    <a:pt x="2737386" y="305539"/>
                  </a:cubicBezTo>
                  <a:cubicBezTo>
                    <a:pt x="2740815" y="304873"/>
                    <a:pt x="2744930" y="304207"/>
                    <a:pt x="2748358" y="302874"/>
                  </a:cubicBezTo>
                  <a:close/>
                  <a:moveTo>
                    <a:pt x="2887318" y="236240"/>
                  </a:moveTo>
                  <a:lnTo>
                    <a:pt x="2912932" y="237575"/>
                  </a:lnTo>
                  <a:cubicBezTo>
                    <a:pt x="2911547" y="240911"/>
                    <a:pt x="2909470" y="243581"/>
                    <a:pt x="2906701" y="246918"/>
                  </a:cubicBezTo>
                  <a:cubicBezTo>
                    <a:pt x="2904624" y="249587"/>
                    <a:pt x="2901163" y="252924"/>
                    <a:pt x="2897009" y="256261"/>
                  </a:cubicBezTo>
                  <a:cubicBezTo>
                    <a:pt x="2893548" y="258930"/>
                    <a:pt x="2888702" y="262267"/>
                    <a:pt x="2883856" y="265604"/>
                  </a:cubicBezTo>
                  <a:cubicBezTo>
                    <a:pt x="2878318" y="268940"/>
                    <a:pt x="2872087" y="271610"/>
                    <a:pt x="2865165" y="274947"/>
                  </a:cubicBezTo>
                  <a:lnTo>
                    <a:pt x="2840935" y="270942"/>
                  </a:lnTo>
                  <a:cubicBezTo>
                    <a:pt x="2847858" y="268273"/>
                    <a:pt x="2852704" y="265604"/>
                    <a:pt x="2858242" y="262267"/>
                  </a:cubicBezTo>
                  <a:cubicBezTo>
                    <a:pt x="2863088" y="258930"/>
                    <a:pt x="2867241" y="256261"/>
                    <a:pt x="2871395" y="253591"/>
                  </a:cubicBezTo>
                  <a:cubicBezTo>
                    <a:pt x="2874857" y="250922"/>
                    <a:pt x="2878318" y="247585"/>
                    <a:pt x="2880395" y="244248"/>
                  </a:cubicBezTo>
                  <a:cubicBezTo>
                    <a:pt x="2883164" y="241579"/>
                    <a:pt x="2885241" y="238909"/>
                    <a:pt x="2887318" y="236240"/>
                  </a:cubicBezTo>
                  <a:close/>
                  <a:moveTo>
                    <a:pt x="2864054" y="160523"/>
                  </a:moveTo>
                  <a:cubicBezTo>
                    <a:pt x="2868134" y="163827"/>
                    <a:pt x="2872893" y="166470"/>
                    <a:pt x="2876973" y="169114"/>
                  </a:cubicBezTo>
                  <a:cubicBezTo>
                    <a:pt x="2881052" y="172418"/>
                    <a:pt x="2885132" y="175061"/>
                    <a:pt x="2888531" y="177704"/>
                  </a:cubicBezTo>
                  <a:cubicBezTo>
                    <a:pt x="2892611" y="181008"/>
                    <a:pt x="2896010" y="183652"/>
                    <a:pt x="2898730" y="186956"/>
                  </a:cubicBezTo>
                  <a:cubicBezTo>
                    <a:pt x="2901450" y="189599"/>
                    <a:pt x="2904849" y="192903"/>
                    <a:pt x="2906889" y="195546"/>
                  </a:cubicBezTo>
                  <a:lnTo>
                    <a:pt x="2881732" y="196207"/>
                  </a:lnTo>
                  <a:cubicBezTo>
                    <a:pt x="2880372" y="193564"/>
                    <a:pt x="2877653" y="190260"/>
                    <a:pt x="2874253" y="186956"/>
                  </a:cubicBezTo>
                  <a:cubicBezTo>
                    <a:pt x="2871533" y="184312"/>
                    <a:pt x="2868134" y="181669"/>
                    <a:pt x="2865414" y="179026"/>
                  </a:cubicBezTo>
                  <a:cubicBezTo>
                    <a:pt x="2862014" y="176383"/>
                    <a:pt x="2857935" y="173739"/>
                    <a:pt x="2853855" y="170435"/>
                  </a:cubicBezTo>
                  <a:cubicBezTo>
                    <a:pt x="2849776" y="167792"/>
                    <a:pt x="2845696" y="165149"/>
                    <a:pt x="2840937" y="162505"/>
                  </a:cubicBezTo>
                  <a:close/>
                  <a:moveTo>
                    <a:pt x="2726659" y="99951"/>
                  </a:moveTo>
                  <a:cubicBezTo>
                    <a:pt x="2732761" y="102585"/>
                    <a:pt x="2738864" y="104560"/>
                    <a:pt x="2744967" y="106535"/>
                  </a:cubicBezTo>
                  <a:cubicBezTo>
                    <a:pt x="2750391" y="108510"/>
                    <a:pt x="2757172" y="111144"/>
                    <a:pt x="2762596" y="113119"/>
                  </a:cubicBezTo>
                  <a:cubicBezTo>
                    <a:pt x="2768699" y="115753"/>
                    <a:pt x="2774802" y="118386"/>
                    <a:pt x="2780904" y="120362"/>
                  </a:cubicBezTo>
                  <a:cubicBezTo>
                    <a:pt x="2786329" y="122995"/>
                    <a:pt x="2792431" y="125629"/>
                    <a:pt x="2797856" y="127604"/>
                  </a:cubicBezTo>
                  <a:lnTo>
                    <a:pt x="2777514" y="129579"/>
                  </a:lnTo>
                  <a:cubicBezTo>
                    <a:pt x="2772089" y="126946"/>
                    <a:pt x="2765987" y="124971"/>
                    <a:pt x="2760562" y="122337"/>
                  </a:cubicBezTo>
                  <a:cubicBezTo>
                    <a:pt x="2754460" y="119703"/>
                    <a:pt x="2749035" y="117728"/>
                    <a:pt x="2742932" y="115753"/>
                  </a:cubicBezTo>
                  <a:cubicBezTo>
                    <a:pt x="2736830" y="113119"/>
                    <a:pt x="2731405" y="111144"/>
                    <a:pt x="2725303" y="108510"/>
                  </a:cubicBezTo>
                  <a:cubicBezTo>
                    <a:pt x="2719200" y="106535"/>
                    <a:pt x="2713776" y="104560"/>
                    <a:pt x="2707673" y="102585"/>
                  </a:cubicBezTo>
                  <a:close/>
                  <a:moveTo>
                    <a:pt x="2598639" y="48462"/>
                  </a:moveTo>
                  <a:lnTo>
                    <a:pt x="2620446" y="48462"/>
                  </a:lnTo>
                  <a:cubicBezTo>
                    <a:pt x="2620446" y="49183"/>
                    <a:pt x="2620446" y="49183"/>
                    <a:pt x="2620446" y="49904"/>
                  </a:cubicBezTo>
                  <a:cubicBezTo>
                    <a:pt x="2620446" y="50625"/>
                    <a:pt x="2620446" y="51346"/>
                    <a:pt x="2620446" y="51346"/>
                  </a:cubicBezTo>
                  <a:cubicBezTo>
                    <a:pt x="2620446" y="52067"/>
                    <a:pt x="2620446" y="52789"/>
                    <a:pt x="2620446" y="52789"/>
                  </a:cubicBezTo>
                  <a:cubicBezTo>
                    <a:pt x="2620446" y="53510"/>
                    <a:pt x="2620446" y="53510"/>
                    <a:pt x="2620446" y="54952"/>
                  </a:cubicBezTo>
                  <a:cubicBezTo>
                    <a:pt x="2621127" y="56394"/>
                    <a:pt x="2622490" y="57836"/>
                    <a:pt x="2623853" y="59279"/>
                  </a:cubicBezTo>
                  <a:cubicBezTo>
                    <a:pt x="2625216" y="61442"/>
                    <a:pt x="2627260" y="62884"/>
                    <a:pt x="2629305" y="64326"/>
                  </a:cubicBezTo>
                  <a:cubicBezTo>
                    <a:pt x="2631349" y="66490"/>
                    <a:pt x="2634757" y="67932"/>
                    <a:pt x="2637482" y="69374"/>
                  </a:cubicBezTo>
                  <a:cubicBezTo>
                    <a:pt x="2640890" y="70817"/>
                    <a:pt x="2644297" y="72259"/>
                    <a:pt x="2648386" y="74422"/>
                  </a:cubicBezTo>
                  <a:cubicBezTo>
                    <a:pt x="2648386" y="74422"/>
                    <a:pt x="2649067" y="74422"/>
                    <a:pt x="2649749" y="74422"/>
                  </a:cubicBezTo>
                  <a:cubicBezTo>
                    <a:pt x="2649749" y="74422"/>
                    <a:pt x="2649749" y="74422"/>
                    <a:pt x="2650430" y="75143"/>
                  </a:cubicBezTo>
                  <a:cubicBezTo>
                    <a:pt x="2650430" y="75143"/>
                    <a:pt x="2651112" y="75143"/>
                    <a:pt x="2651793" y="75143"/>
                  </a:cubicBezTo>
                  <a:lnTo>
                    <a:pt x="2652475" y="75143"/>
                  </a:lnTo>
                  <a:lnTo>
                    <a:pt x="2634075" y="78028"/>
                  </a:lnTo>
                  <a:lnTo>
                    <a:pt x="2632712" y="78028"/>
                  </a:lnTo>
                  <a:lnTo>
                    <a:pt x="2632031" y="77307"/>
                  </a:lnTo>
                  <a:cubicBezTo>
                    <a:pt x="2631349" y="77307"/>
                    <a:pt x="2631349" y="76586"/>
                    <a:pt x="2630668" y="76586"/>
                  </a:cubicBezTo>
                  <a:cubicBezTo>
                    <a:pt x="2629986" y="76586"/>
                    <a:pt x="2629986" y="76586"/>
                    <a:pt x="2629986" y="76586"/>
                  </a:cubicBezTo>
                  <a:cubicBezTo>
                    <a:pt x="2625216" y="74422"/>
                    <a:pt x="2621127" y="72980"/>
                    <a:pt x="2617038" y="70817"/>
                  </a:cubicBezTo>
                  <a:cubicBezTo>
                    <a:pt x="2614313" y="69374"/>
                    <a:pt x="2610905" y="67211"/>
                    <a:pt x="2608861" y="65769"/>
                  </a:cubicBezTo>
                  <a:cubicBezTo>
                    <a:pt x="2606135" y="63605"/>
                    <a:pt x="2604091" y="62163"/>
                    <a:pt x="2602046" y="60000"/>
                  </a:cubicBezTo>
                  <a:cubicBezTo>
                    <a:pt x="2601365" y="58558"/>
                    <a:pt x="2600002" y="56394"/>
                    <a:pt x="2599320" y="54952"/>
                  </a:cubicBezTo>
                  <a:cubicBezTo>
                    <a:pt x="2599320" y="53510"/>
                    <a:pt x="2599320" y="53510"/>
                    <a:pt x="2599320" y="52789"/>
                  </a:cubicBezTo>
                  <a:cubicBezTo>
                    <a:pt x="2598639" y="52789"/>
                    <a:pt x="2598639" y="52067"/>
                    <a:pt x="2598639" y="51346"/>
                  </a:cubicBezTo>
                  <a:cubicBezTo>
                    <a:pt x="2598639" y="50625"/>
                    <a:pt x="2598639" y="49904"/>
                    <a:pt x="2598639" y="49904"/>
                  </a:cubicBezTo>
                  <a:cubicBezTo>
                    <a:pt x="2598639" y="49183"/>
                    <a:pt x="2598639" y="48462"/>
                    <a:pt x="2598639" y="48462"/>
                  </a:cubicBezTo>
                  <a:close/>
                  <a:moveTo>
                    <a:pt x="2676246" y="0"/>
                  </a:moveTo>
                  <a:lnTo>
                    <a:pt x="2694868" y="2019"/>
                  </a:lnTo>
                  <a:cubicBezTo>
                    <a:pt x="2690040" y="4038"/>
                    <a:pt x="2685212" y="6057"/>
                    <a:pt x="2681074" y="7403"/>
                  </a:cubicBezTo>
                  <a:cubicBezTo>
                    <a:pt x="2676246" y="9423"/>
                    <a:pt x="2672108" y="10769"/>
                    <a:pt x="2667969" y="12788"/>
                  </a:cubicBezTo>
                  <a:cubicBezTo>
                    <a:pt x="2663831" y="14134"/>
                    <a:pt x="2660383" y="16826"/>
                    <a:pt x="2656244" y="18172"/>
                  </a:cubicBezTo>
                  <a:cubicBezTo>
                    <a:pt x="2652796" y="19518"/>
                    <a:pt x="2649347" y="22211"/>
                    <a:pt x="2645899" y="23557"/>
                  </a:cubicBezTo>
                  <a:lnTo>
                    <a:pt x="2625897" y="22211"/>
                  </a:lnTo>
                  <a:cubicBezTo>
                    <a:pt x="2629346" y="19518"/>
                    <a:pt x="2632794" y="18172"/>
                    <a:pt x="2636932" y="16153"/>
                  </a:cubicBezTo>
                  <a:cubicBezTo>
                    <a:pt x="2640381" y="14134"/>
                    <a:pt x="2644519" y="12788"/>
                    <a:pt x="2649347" y="10769"/>
                  </a:cubicBezTo>
                  <a:cubicBezTo>
                    <a:pt x="2653486" y="9423"/>
                    <a:pt x="2657624" y="6730"/>
                    <a:pt x="2662452" y="5384"/>
                  </a:cubicBezTo>
                  <a:cubicBezTo>
                    <a:pt x="2666590" y="4038"/>
                    <a:pt x="2671418" y="2019"/>
                    <a:pt x="26762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914217"/>
              <a:endParaRPr lang="en-US" sz="3265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</p:grpSp>
      <p:pic>
        <p:nvPicPr>
          <p:cNvPr id="55" name="Graphic 54" descr="Marker">
            <a:extLst>
              <a:ext uri="{FF2B5EF4-FFF2-40B4-BE49-F238E27FC236}">
                <a16:creationId xmlns:a16="http://schemas.microsoft.com/office/drawing/2014/main" id="{4B8B8CAC-7FAD-4AE5-913B-BC61D0A2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3765" y="3829383"/>
            <a:ext cx="1463040" cy="1463040"/>
          </a:xfrm>
          <a:prstGeom prst="rect">
            <a:avLst/>
          </a:prstGeom>
        </p:spPr>
      </p:pic>
      <p:pic>
        <p:nvPicPr>
          <p:cNvPr id="1030" name="Picture 6" descr="International Student Barometer: LiU students: Linköping University">
            <a:extLst>
              <a:ext uri="{FF2B5EF4-FFF2-40B4-BE49-F238E27FC236}">
                <a16:creationId xmlns:a16="http://schemas.microsoft.com/office/drawing/2014/main" id="{45F00010-531A-4BFF-88CE-95A9F3D4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55" y="60223"/>
            <a:ext cx="4743499" cy="21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E2D087E1-58B2-754E-B1D5-78265FC0D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8101" y="2692116"/>
            <a:ext cx="618031" cy="618033"/>
          </a:xfrm>
          <a:custGeom>
            <a:avLst/>
            <a:gdLst>
              <a:gd name="T0" fmla="*/ 496 w 994"/>
              <a:gd name="T1" fmla="*/ 0 h 994"/>
              <a:gd name="T2" fmla="*/ 496 w 994"/>
              <a:gd name="T3" fmla="*/ 0 h 994"/>
              <a:gd name="T4" fmla="*/ 993 w 994"/>
              <a:gd name="T5" fmla="*/ 496 h 994"/>
              <a:gd name="T6" fmla="*/ 993 w 994"/>
              <a:gd name="T7" fmla="*/ 496 h 994"/>
              <a:gd name="T8" fmla="*/ 496 w 994"/>
              <a:gd name="T9" fmla="*/ 993 h 994"/>
              <a:gd name="T10" fmla="*/ 496 w 994"/>
              <a:gd name="T11" fmla="*/ 993 h 994"/>
              <a:gd name="T12" fmla="*/ 0 w 994"/>
              <a:gd name="T13" fmla="*/ 496 h 994"/>
              <a:gd name="T14" fmla="*/ 0 w 994"/>
              <a:gd name="T15" fmla="*/ 496 h 994"/>
              <a:gd name="T16" fmla="*/ 496 w 994"/>
              <a:gd name="T17" fmla="*/ 0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4" h="994">
                <a:moveTo>
                  <a:pt x="496" y="0"/>
                </a:moveTo>
                <a:lnTo>
                  <a:pt x="496" y="0"/>
                </a:lnTo>
                <a:cubicBezTo>
                  <a:pt x="771" y="0"/>
                  <a:pt x="993" y="222"/>
                  <a:pt x="993" y="496"/>
                </a:cubicBezTo>
                <a:lnTo>
                  <a:pt x="993" y="496"/>
                </a:lnTo>
                <a:cubicBezTo>
                  <a:pt x="993" y="771"/>
                  <a:pt x="771" y="993"/>
                  <a:pt x="496" y="993"/>
                </a:cubicBezTo>
                <a:lnTo>
                  <a:pt x="496" y="993"/>
                </a:lnTo>
                <a:cubicBezTo>
                  <a:pt x="222" y="993"/>
                  <a:pt x="0" y="771"/>
                  <a:pt x="0" y="496"/>
                </a:cubicBezTo>
                <a:lnTo>
                  <a:pt x="0" y="496"/>
                </a:lnTo>
                <a:cubicBezTo>
                  <a:pt x="0" y="222"/>
                  <a:pt x="222" y="0"/>
                  <a:pt x="496" y="0"/>
                </a:cubicBezTo>
              </a:path>
            </a:pathLst>
          </a:custGeom>
          <a:solidFill>
            <a:srgbClr val="01A850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CF174BF-E4D7-1742-97F8-2E4E60B4D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240" y="5305657"/>
            <a:ext cx="618033" cy="618033"/>
          </a:xfrm>
          <a:custGeom>
            <a:avLst/>
            <a:gdLst>
              <a:gd name="T0" fmla="*/ 497 w 994"/>
              <a:gd name="T1" fmla="*/ 0 h 994"/>
              <a:gd name="T2" fmla="*/ 497 w 994"/>
              <a:gd name="T3" fmla="*/ 0 h 994"/>
              <a:gd name="T4" fmla="*/ 993 w 994"/>
              <a:gd name="T5" fmla="*/ 496 h 994"/>
              <a:gd name="T6" fmla="*/ 993 w 994"/>
              <a:gd name="T7" fmla="*/ 496 h 994"/>
              <a:gd name="T8" fmla="*/ 497 w 994"/>
              <a:gd name="T9" fmla="*/ 993 h 994"/>
              <a:gd name="T10" fmla="*/ 497 w 994"/>
              <a:gd name="T11" fmla="*/ 993 h 994"/>
              <a:gd name="T12" fmla="*/ 0 w 994"/>
              <a:gd name="T13" fmla="*/ 496 h 994"/>
              <a:gd name="T14" fmla="*/ 0 w 994"/>
              <a:gd name="T15" fmla="*/ 496 h 994"/>
              <a:gd name="T16" fmla="*/ 497 w 994"/>
              <a:gd name="T17" fmla="*/ 0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4" h="994">
                <a:moveTo>
                  <a:pt x="497" y="0"/>
                </a:moveTo>
                <a:lnTo>
                  <a:pt x="497" y="0"/>
                </a:lnTo>
                <a:cubicBezTo>
                  <a:pt x="771" y="0"/>
                  <a:pt x="993" y="222"/>
                  <a:pt x="993" y="496"/>
                </a:cubicBezTo>
                <a:lnTo>
                  <a:pt x="993" y="496"/>
                </a:lnTo>
                <a:cubicBezTo>
                  <a:pt x="993" y="770"/>
                  <a:pt x="771" y="993"/>
                  <a:pt x="497" y="993"/>
                </a:cubicBezTo>
                <a:lnTo>
                  <a:pt x="497" y="993"/>
                </a:lnTo>
                <a:cubicBezTo>
                  <a:pt x="222" y="993"/>
                  <a:pt x="0" y="770"/>
                  <a:pt x="0" y="496"/>
                </a:cubicBezTo>
                <a:lnTo>
                  <a:pt x="0" y="496"/>
                </a:lnTo>
                <a:cubicBezTo>
                  <a:pt x="0" y="222"/>
                  <a:pt x="222" y="0"/>
                  <a:pt x="497" y="0"/>
                </a:cubicBezTo>
              </a:path>
            </a:pathLst>
          </a:custGeom>
          <a:solidFill>
            <a:srgbClr val="00A3E5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EDFE2790-4AE1-BE44-A460-F0271EF64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0871" y="4030014"/>
            <a:ext cx="620779" cy="620779"/>
          </a:xfrm>
          <a:custGeom>
            <a:avLst/>
            <a:gdLst>
              <a:gd name="T0" fmla="*/ 498 w 995"/>
              <a:gd name="T1" fmla="*/ 0 h 995"/>
              <a:gd name="T2" fmla="*/ 498 w 995"/>
              <a:gd name="T3" fmla="*/ 0 h 995"/>
              <a:gd name="T4" fmla="*/ 994 w 995"/>
              <a:gd name="T5" fmla="*/ 497 h 995"/>
              <a:gd name="T6" fmla="*/ 994 w 995"/>
              <a:gd name="T7" fmla="*/ 497 h 995"/>
              <a:gd name="T8" fmla="*/ 498 w 995"/>
              <a:gd name="T9" fmla="*/ 994 h 995"/>
              <a:gd name="T10" fmla="*/ 498 w 995"/>
              <a:gd name="T11" fmla="*/ 994 h 995"/>
              <a:gd name="T12" fmla="*/ 0 w 995"/>
              <a:gd name="T13" fmla="*/ 497 h 995"/>
              <a:gd name="T14" fmla="*/ 0 w 995"/>
              <a:gd name="T15" fmla="*/ 497 h 995"/>
              <a:gd name="T16" fmla="*/ 498 w 995"/>
              <a:gd name="T17" fmla="*/ 0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5" h="995">
                <a:moveTo>
                  <a:pt x="498" y="0"/>
                </a:moveTo>
                <a:lnTo>
                  <a:pt x="498" y="0"/>
                </a:lnTo>
                <a:cubicBezTo>
                  <a:pt x="772" y="0"/>
                  <a:pt x="994" y="223"/>
                  <a:pt x="994" y="497"/>
                </a:cubicBezTo>
                <a:lnTo>
                  <a:pt x="994" y="497"/>
                </a:lnTo>
                <a:cubicBezTo>
                  <a:pt x="994" y="771"/>
                  <a:pt x="772" y="994"/>
                  <a:pt x="498" y="994"/>
                </a:cubicBezTo>
                <a:lnTo>
                  <a:pt x="498" y="994"/>
                </a:lnTo>
                <a:cubicBezTo>
                  <a:pt x="223" y="994"/>
                  <a:pt x="0" y="771"/>
                  <a:pt x="0" y="497"/>
                </a:cubicBezTo>
                <a:lnTo>
                  <a:pt x="0" y="497"/>
                </a:lnTo>
                <a:cubicBezTo>
                  <a:pt x="0" y="223"/>
                  <a:pt x="223" y="0"/>
                  <a:pt x="498" y="0"/>
                </a:cubicBezTo>
              </a:path>
            </a:pathLst>
          </a:custGeom>
          <a:solidFill>
            <a:srgbClr val="EC691A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C5CD812-0F66-A44E-AA4B-F90ABDAA08E8}"/>
              </a:ext>
            </a:extLst>
          </p:cNvPr>
          <p:cNvSpPr txBox="1">
            <a:spLocks/>
          </p:cNvSpPr>
          <p:nvPr/>
        </p:nvSpPr>
        <p:spPr>
          <a:xfrm>
            <a:off x="153137" y="5991390"/>
            <a:ext cx="5323855" cy="27699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3818">
              <a:lnSpc>
                <a:spcPts val="1750"/>
              </a:lnSpc>
            </a:pPr>
            <a:r>
              <a:rPr lang="en-US" sz="1600" dirty="0">
                <a:solidFill>
                  <a:srgbClr val="7F7F7F"/>
                </a:solidFill>
                <a:latin typeface="Gadugi" panose="020B0502040204020203" pitchFamily="34" charset="0"/>
                <a:ea typeface="Gadugi" panose="020B0502040204020203" pitchFamily="34" charset="0"/>
                <a:cs typeface="Mukta ExtraLight" panose="020B0000000000000000" pitchFamily="34" charset="77"/>
              </a:rPr>
              <a:t>Create the conditions for community led collective impact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C5495-9348-7F40-9449-AB406DEAAAB7}"/>
              </a:ext>
            </a:extLst>
          </p:cNvPr>
          <p:cNvSpPr txBox="1"/>
          <p:nvPr/>
        </p:nvSpPr>
        <p:spPr>
          <a:xfrm>
            <a:off x="1638698" y="5346153"/>
            <a:ext cx="3838294" cy="646331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 defTabSz="914217"/>
            <a:r>
              <a:rPr lang="en-US" sz="16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2014-19</a:t>
            </a:r>
          </a:p>
          <a:p>
            <a:pPr algn="r" defTabSz="914217"/>
            <a:r>
              <a:rPr lang="en-US" sz="20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SHARED COMMUNITY VISION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EC83E82-6DBD-CF47-B9B7-D4B86542393E}"/>
              </a:ext>
            </a:extLst>
          </p:cNvPr>
          <p:cNvSpPr txBox="1">
            <a:spLocks/>
          </p:cNvSpPr>
          <p:nvPr/>
        </p:nvSpPr>
        <p:spPr>
          <a:xfrm>
            <a:off x="3816291" y="4675056"/>
            <a:ext cx="4227969" cy="27699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3818">
              <a:lnSpc>
                <a:spcPts val="1750"/>
              </a:lnSpc>
            </a:pPr>
            <a:r>
              <a:rPr lang="en-US" sz="1600" dirty="0">
                <a:solidFill>
                  <a:srgbClr val="7F7F7F"/>
                </a:solidFill>
                <a:latin typeface="Gadugi" panose="020B0502040204020203" pitchFamily="34" charset="0"/>
                <a:ea typeface="Gadugi" panose="020B0502040204020203" pitchFamily="34" charset="0"/>
                <a:cs typeface="Mukta ExtraLight" panose="020B0000000000000000" pitchFamily="34" charset="77"/>
              </a:rPr>
              <a:t>Realize the full potential of community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67B8E4-F91A-6D4A-8FE9-DD7C8D930AF1}"/>
              </a:ext>
            </a:extLst>
          </p:cNvPr>
          <p:cNvSpPr txBox="1"/>
          <p:nvPr/>
        </p:nvSpPr>
        <p:spPr>
          <a:xfrm>
            <a:off x="3334636" y="4030147"/>
            <a:ext cx="4709623" cy="646331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 defTabSz="914217"/>
            <a:r>
              <a:rPr lang="en-US" sz="16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2020-24</a:t>
            </a:r>
          </a:p>
          <a:p>
            <a:pPr algn="r" defTabSz="914217"/>
            <a:r>
              <a:rPr lang="en-US" sz="20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EVIDENCE-BASED DECISION MAKING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D4A5875-E954-C94E-9806-7A84AD8939FA}"/>
              </a:ext>
            </a:extLst>
          </p:cNvPr>
          <p:cNvSpPr txBox="1">
            <a:spLocks/>
          </p:cNvSpPr>
          <p:nvPr/>
        </p:nvSpPr>
        <p:spPr>
          <a:xfrm>
            <a:off x="2751613" y="3377402"/>
            <a:ext cx="5963020" cy="27699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3818">
              <a:lnSpc>
                <a:spcPts val="1750"/>
              </a:lnSpc>
            </a:pPr>
            <a:r>
              <a:rPr lang="en-US" sz="1600" dirty="0">
                <a:solidFill>
                  <a:srgbClr val="7F7F7F"/>
                </a:solidFill>
                <a:latin typeface="Gadugi" panose="020B0502040204020203" pitchFamily="34" charset="0"/>
                <a:ea typeface="Gadugi" panose="020B0502040204020203" pitchFamily="34" charset="0"/>
                <a:cs typeface="Mukta ExtraLight" panose="020B0000000000000000" pitchFamily="34" charset="77"/>
              </a:rPr>
              <a:t>Achieve and sustain positive outcomes and systems change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EAA36F-8EDB-F544-9838-5D5FB874129E}"/>
              </a:ext>
            </a:extLst>
          </p:cNvPr>
          <p:cNvSpPr txBox="1"/>
          <p:nvPr/>
        </p:nvSpPr>
        <p:spPr>
          <a:xfrm>
            <a:off x="5463486" y="2732493"/>
            <a:ext cx="3251146" cy="646331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 defTabSz="914217"/>
            <a:r>
              <a:rPr lang="en-US" sz="16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2025-29</a:t>
            </a:r>
          </a:p>
          <a:p>
            <a:pPr algn="r" defTabSz="914217"/>
            <a:r>
              <a:rPr lang="en-US" sz="20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COLLABORATIVE ACTION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3356E2C-51BA-403B-A9BB-FA3BE98A69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7A20"/>
              </a:clrFrom>
              <a:clrTo>
                <a:srgbClr val="F47A2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6500" l="4000" r="98000">
                        <a14:foregroundMark x1="13500" y1="61000" x2="13500" y2="52000"/>
                        <a14:foregroundMark x1="21000" y1="75000" x2="78000" y2="64500"/>
                        <a14:foregroundMark x1="78000" y1="64500" x2="27500" y2="42500"/>
                        <a14:foregroundMark x1="27500" y1="42500" x2="25000" y2="77500"/>
                        <a14:foregroundMark x1="32500" y1="91000" x2="64000" y2="91000"/>
                        <a14:foregroundMark x1="47500" y1="87500" x2="79000" y2="67000"/>
                        <a14:foregroundMark x1="69000" y1="91000" x2="84000" y2="71000"/>
                        <a14:foregroundMark x1="17500" y1="60500" x2="21500" y2="36500"/>
                        <a14:foregroundMark x1="21500" y1="36500" x2="15500" y2="63000"/>
                        <a14:foregroundMark x1="49000" y1="45500" x2="65500" y2="57000"/>
                        <a14:foregroundMark x1="65500" y1="57000" x2="63000" y2="35500"/>
                        <a14:foregroundMark x1="63000" y1="35500" x2="50500" y2="52500"/>
                        <a14:foregroundMark x1="50500" y1="52500" x2="68500" y2="46500"/>
                        <a14:foregroundMark x1="68500" y1="46500" x2="42500" y2="37500"/>
                        <a14:foregroundMark x1="42500" y1="37500" x2="40500" y2="15000"/>
                        <a14:foregroundMark x1="40500" y1="15000" x2="31500" y2="34500"/>
                        <a14:foregroundMark x1="31500" y1="34500" x2="51000" y2="29000"/>
                        <a14:foregroundMark x1="51000" y1="29000" x2="73000" y2="33000"/>
                        <a14:foregroundMark x1="73000" y1="33000" x2="84000" y2="53000"/>
                        <a14:foregroundMark x1="84000" y1="53000" x2="70000" y2="66500"/>
                        <a14:foregroundMark x1="70000" y1="66500" x2="84000" y2="68000"/>
                        <a14:foregroundMark x1="40500" y1="56000" x2="40500" y2="56000"/>
                        <a14:foregroundMark x1="40500" y1="56000" x2="40500" y2="56000"/>
                        <a14:foregroundMark x1="37500" y1="56500" x2="37500" y2="55000"/>
                        <a14:foregroundMark x1="42500" y1="55000" x2="44500" y2="51500"/>
                        <a14:foregroundMark x1="39000" y1="54000" x2="35500" y2="60000"/>
                        <a14:foregroundMark x1="72000" y1="45000" x2="72000" y2="38500"/>
                        <a14:foregroundMark x1="24500" y1="32500" x2="23500" y2="38000"/>
                        <a14:foregroundMark x1="14000" y1="39500" x2="31000" y2="24000"/>
                        <a14:foregroundMark x1="31000" y1="24000" x2="16500" y2="37500"/>
                        <a14:foregroundMark x1="16500" y1="37500" x2="38000" y2="9500"/>
                        <a14:foregroundMark x1="38000" y1="9500" x2="25500" y2="19000"/>
                        <a14:foregroundMark x1="4000" y1="45500" x2="11000" y2="57500"/>
                        <a14:foregroundMark x1="4000" y1="58000" x2="8500" y2="38000"/>
                        <a14:foregroundMark x1="8500" y1="38000" x2="25500" y2="18500"/>
                        <a14:foregroundMark x1="7500" y1="36000" x2="22500" y2="15500"/>
                        <a14:foregroundMark x1="24000" y1="13500" x2="42500" y2="8500"/>
                        <a14:foregroundMark x1="42500" y1="8500" x2="45000" y2="8500"/>
                        <a14:foregroundMark x1="35500" y1="6000" x2="56000" y2="7500"/>
                        <a14:foregroundMark x1="56000" y1="7500" x2="57500" y2="8500"/>
                        <a14:foregroundMark x1="48000" y1="3500" x2="53000" y2="3500"/>
                        <a14:foregroundMark x1="58000" y1="5500" x2="71500" y2="21000"/>
                        <a14:foregroundMark x1="71500" y1="21000" x2="78500" y2="36500"/>
                        <a14:foregroundMark x1="62500" y1="6000" x2="78500" y2="17500"/>
                        <a14:foregroundMark x1="78500" y1="17500" x2="86000" y2="28500"/>
                        <a14:foregroundMark x1="89000" y1="31500" x2="93500" y2="51500"/>
                        <a14:foregroundMark x1="93500" y1="51500" x2="91000" y2="59000"/>
                        <a14:foregroundMark x1="95000" y1="43000" x2="92500" y2="62000"/>
                        <a14:foregroundMark x1="92500" y1="62000" x2="91500" y2="63500"/>
                        <a14:foregroundMark x1="96000" y1="42500" x2="97500" y2="48000"/>
                        <a14:foregroundMark x1="98000" y1="48000" x2="69000" y2="84500"/>
                        <a14:foregroundMark x1="56000" y1="79500" x2="34000" y2="80000"/>
                        <a14:foregroundMark x1="34000" y1="80000" x2="54500" y2="78000"/>
                        <a14:foregroundMark x1="54500" y1="78000" x2="50500" y2="79000"/>
                        <a14:foregroundMark x1="50500" y1="95500" x2="39000" y2="94000"/>
                        <a14:foregroundMark x1="51000" y1="96500" x2="47500" y2="96500"/>
                        <a14:foregroundMark x1="32000" y1="88000" x2="15000" y2="73500"/>
                        <a14:foregroundMark x1="46500" y1="1500" x2="46500" y2="1500"/>
                        <a14:foregroundMark x1="52000" y1="1000" x2="52000" y2="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5863" y="4083815"/>
            <a:ext cx="548640" cy="548640"/>
          </a:xfrm>
          <a:prstGeom prst="rect">
            <a:avLst/>
          </a:prstGeom>
          <a:ln>
            <a:noFill/>
          </a:ln>
        </p:spPr>
      </p:pic>
      <p:pic>
        <p:nvPicPr>
          <p:cNvPr id="47" name="Graphic 46" descr="Marker">
            <a:extLst>
              <a:ext uri="{FF2B5EF4-FFF2-40B4-BE49-F238E27FC236}">
                <a16:creationId xmlns:a16="http://schemas.microsoft.com/office/drawing/2014/main" id="{138F37F4-F68D-49FF-AFD8-DA685CD46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0736" y="5075630"/>
            <a:ext cx="1463040" cy="14630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A965466-0820-49B0-AB3A-8A397B65574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47A20"/>
              </a:clrFrom>
              <a:clrTo>
                <a:srgbClr val="F47A2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6500" l="2000" r="97500">
                        <a14:foregroundMark x1="17500" y1="54000" x2="44000" y2="59500"/>
                        <a14:foregroundMark x1="44000" y1="59500" x2="41000" y2="36000"/>
                        <a14:foregroundMark x1="41000" y1="36000" x2="62500" y2="50500"/>
                        <a14:foregroundMark x1="62500" y1="50500" x2="77500" y2="22500"/>
                        <a14:foregroundMark x1="77500" y1="22500" x2="52000" y2="38000"/>
                        <a14:foregroundMark x1="52000" y1="38000" x2="25500" y2="44500"/>
                        <a14:foregroundMark x1="25500" y1="44500" x2="47500" y2="44500"/>
                        <a14:foregroundMark x1="47500" y1="44500" x2="31000" y2="37000"/>
                        <a14:foregroundMark x1="31000" y1="37000" x2="12000" y2="43500"/>
                        <a14:foregroundMark x1="12000" y1="43500" x2="24000" y2="66000"/>
                        <a14:foregroundMark x1="24000" y1="66000" x2="39000" y2="81000"/>
                        <a14:foregroundMark x1="39000" y1="81000" x2="55500" y2="89500"/>
                        <a14:foregroundMark x1="55500" y1="89500" x2="36500" y2="89500"/>
                        <a14:foregroundMark x1="36500" y1="89500" x2="60000" y2="87000"/>
                        <a14:foregroundMark x1="60000" y1="87000" x2="85000" y2="55000"/>
                        <a14:foregroundMark x1="85000" y1="55000" x2="81000" y2="73500"/>
                        <a14:foregroundMark x1="81000" y1="73500" x2="66000" y2="92500"/>
                        <a14:foregroundMark x1="66000" y1="92500" x2="83500" y2="70500"/>
                        <a14:foregroundMark x1="83500" y1="70500" x2="91000" y2="52000"/>
                        <a14:foregroundMark x1="91000" y1="52000" x2="86000" y2="33500"/>
                        <a14:foregroundMark x1="86000" y1="33500" x2="66000" y2="30500"/>
                        <a14:foregroundMark x1="66000" y1="30500" x2="46500" y2="22000"/>
                        <a14:foregroundMark x1="46500" y1="22000" x2="26500" y2="33500"/>
                        <a14:foregroundMark x1="26500" y1="33500" x2="14500" y2="48500"/>
                        <a14:foregroundMark x1="14500" y1="48500" x2="18500" y2="71500"/>
                        <a14:foregroundMark x1="18500" y1="71500" x2="33000" y2="85500"/>
                        <a14:foregroundMark x1="33000" y1="85500" x2="51000" y2="90500"/>
                        <a14:foregroundMark x1="51000" y1="90500" x2="70500" y2="84500"/>
                        <a14:foregroundMark x1="70500" y1="84500" x2="97500" y2="50000"/>
                        <a14:foregroundMark x1="97500" y1="50000" x2="75500" y2="34000"/>
                        <a14:foregroundMark x1="75500" y1="34000" x2="63500" y2="16500"/>
                        <a14:foregroundMark x1="63500" y1="16500" x2="45500" y2="10000"/>
                        <a14:foregroundMark x1="45500" y1="10000" x2="29500" y2="22500"/>
                        <a14:foregroundMark x1="29500" y1="22500" x2="28000" y2="26000"/>
                        <a14:foregroundMark x1="54500" y1="66000" x2="42000" y2="79500"/>
                        <a14:foregroundMark x1="42000" y1="79500" x2="52000" y2="52000"/>
                        <a14:foregroundMark x1="52000" y1="52000" x2="40500" y2="75500"/>
                        <a14:foregroundMark x1="40500" y1="75500" x2="56500" y2="63000"/>
                        <a14:foregroundMark x1="56500" y1="63000" x2="57000" y2="74500"/>
                        <a14:foregroundMark x1="70500" y1="66500" x2="74000" y2="48500"/>
                        <a14:foregroundMark x1="74000" y1="48500" x2="63000" y2="66500"/>
                        <a14:foregroundMark x1="63000" y1="66500" x2="73000" y2="26000"/>
                        <a14:foregroundMark x1="73000" y1="26000" x2="68000" y2="55000"/>
                        <a14:foregroundMark x1="68000" y1="55000" x2="72500" y2="73500"/>
                        <a14:foregroundMark x1="72500" y1="73500" x2="75000" y2="61000"/>
                        <a14:foregroundMark x1="17500" y1="73500" x2="10500" y2="54500"/>
                        <a14:foregroundMark x1="10500" y1="54500" x2="18500" y2="34000"/>
                        <a14:foregroundMark x1="18500" y1="34000" x2="15000" y2="36500"/>
                        <a14:foregroundMark x1="7500" y1="48500" x2="5000" y2="57500"/>
                        <a14:foregroundMark x1="2000" y1="55000" x2="10500" y2="44000"/>
                        <a14:foregroundMark x1="3500" y1="60000" x2="12500" y2="76500"/>
                        <a14:foregroundMark x1="12500" y1="76500" x2="22000" y2="84000"/>
                        <a14:foregroundMark x1="19500" y1="84500" x2="35500" y2="94000"/>
                        <a14:foregroundMark x1="35500" y1="94000" x2="40500" y2="94500"/>
                        <a14:foregroundMark x1="43000" y1="96500" x2="57000" y2="96000"/>
                        <a14:foregroundMark x1="94000" y1="43500" x2="75500" y2="7500"/>
                        <a14:foregroundMark x1="75500" y1="7500" x2="65500" y2="9500"/>
                        <a14:foregroundMark x1="76000" y1="87000" x2="92500" y2="68500"/>
                        <a14:foregroundMark x1="7000" y1="41000" x2="28500" y2="9000"/>
                        <a14:foregroundMark x1="28500" y1="9000" x2="28500" y2="6500"/>
                        <a14:foregroundMark x1="34000" y1="14500" x2="36000" y2="32000"/>
                        <a14:foregroundMark x1="43500" y1="21500" x2="63000" y2="18000"/>
                        <a14:foregroundMark x1="63000" y1="18000" x2="65500" y2="19000"/>
                        <a14:foregroundMark x1="32500" y1="18000" x2="27500" y2="18500"/>
                        <a14:foregroundMark x1="22500" y1="23000" x2="22500" y2="23000"/>
                        <a14:foregroundMark x1="47500" y1="2500" x2="47500" y2="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7937" y="5340354"/>
            <a:ext cx="548640" cy="548640"/>
          </a:xfrm>
          <a:prstGeom prst="rect">
            <a:avLst/>
          </a:prstGeom>
        </p:spPr>
      </p:pic>
      <p:pic>
        <p:nvPicPr>
          <p:cNvPr id="56" name="Graphic 55" descr="Marker">
            <a:extLst>
              <a:ext uri="{FF2B5EF4-FFF2-40B4-BE49-F238E27FC236}">
                <a16:creationId xmlns:a16="http://schemas.microsoft.com/office/drawing/2014/main" id="{2849665A-2730-423A-A6CA-F71B7055C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82118" y="2474038"/>
            <a:ext cx="1463040" cy="1463040"/>
          </a:xfrm>
          <a:prstGeom prst="rect">
            <a:avLst/>
          </a:prstGeom>
        </p:spPr>
      </p:pic>
      <p:pic>
        <p:nvPicPr>
          <p:cNvPr id="34" name="Picture 2" descr="Image result for strive together pillar 1">
            <a:extLst>
              <a:ext uri="{FF2B5EF4-FFF2-40B4-BE49-F238E27FC236}">
                <a16:creationId xmlns:a16="http://schemas.microsoft.com/office/drawing/2014/main" id="{671DC794-1A7A-48FD-A473-C27D5D3F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7A20"/>
              </a:clrFrom>
              <a:clrTo>
                <a:srgbClr val="F47A20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318" y="2728684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C36B98-298F-564B-8EDD-290C8FC4D314}"/>
              </a:ext>
            </a:extLst>
          </p:cNvPr>
          <p:cNvSpPr txBox="1"/>
          <p:nvPr/>
        </p:nvSpPr>
        <p:spPr>
          <a:xfrm>
            <a:off x="690193" y="1127800"/>
            <a:ext cx="528888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sz="14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A VIEW OF OUR FUTURE</a:t>
            </a:r>
          </a:p>
          <a:p>
            <a:pPr algn="ctr" defTabSz="914217"/>
            <a:r>
              <a:rPr lang="en-US" sz="48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  <a:cs typeface="Poppins" pitchFamily="2" charset="77"/>
              </a:rPr>
              <a:t>15-Year Roadmap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A41760-3D30-4D1A-A4F8-89D7372D5B56}"/>
              </a:ext>
            </a:extLst>
          </p:cNvPr>
          <p:cNvSpPr txBox="1"/>
          <p:nvPr/>
        </p:nvSpPr>
        <p:spPr>
          <a:xfrm>
            <a:off x="10590663" y="6417114"/>
            <a:ext cx="15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FBFB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WHAT</a:t>
            </a:r>
          </a:p>
        </p:txBody>
      </p:sp>
    </p:spTree>
    <p:extLst>
      <p:ext uri="{BB962C8B-B14F-4D97-AF65-F5344CB8AC3E}">
        <p14:creationId xmlns:p14="http://schemas.microsoft.com/office/powerpoint/2010/main" val="78103158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0A209-7E8B-4CF8-AF91-D437AA51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2" y="-561771"/>
            <a:ext cx="13375342" cy="860034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B06727-E4E3-4E32-B43E-C3D5989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2" y="419249"/>
            <a:ext cx="1792940" cy="724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2FE55C-24EE-464D-AE1F-4CF762286851}"/>
              </a:ext>
            </a:extLst>
          </p:cNvPr>
          <p:cNvSpPr txBox="1"/>
          <p:nvPr/>
        </p:nvSpPr>
        <p:spPr>
          <a:xfrm>
            <a:off x="836705" y="4980563"/>
            <a:ext cx="10951114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/>
            <a:endParaRPr lang="en-US" b="1" dirty="0">
              <a:solidFill>
                <a:prstClr val="white"/>
              </a:solidFill>
              <a:latin typeface="Calibri"/>
            </a:endParaRPr>
          </a:p>
          <a:p>
            <a:pPr algn="ctr" defTabSz="457200"/>
            <a:r>
              <a:rPr lang="en-US" sz="8000" b="1" dirty="0">
                <a:solidFill>
                  <a:prstClr val="whit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Thank You / Q&amp;A</a:t>
            </a:r>
          </a:p>
          <a:p>
            <a:pPr algn="ctr" defTabSz="457200"/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9762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B5155A-B139-4144-9F8D-E069BDA5EA46}"/>
              </a:ext>
            </a:extLst>
          </p:cNvPr>
          <p:cNvSpPr txBox="1"/>
          <p:nvPr/>
        </p:nvSpPr>
        <p:spPr>
          <a:xfrm>
            <a:off x="621539" y="-251019"/>
            <a:ext cx="2947602" cy="67384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en-US" sz="1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</a:t>
            </a:r>
            <a:br>
              <a:rPr lang="en-US" sz="1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WE 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FBAB8-11D3-4B7F-9890-C62398CF4C3C}"/>
              </a:ext>
            </a:extLst>
          </p:cNvPr>
          <p:cNvSpPr txBox="1"/>
          <p:nvPr/>
        </p:nvSpPr>
        <p:spPr>
          <a:xfrm>
            <a:off x="3569141" y="1087717"/>
            <a:ext cx="615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All Kids. Our Future.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D716F-094A-4BF3-AACC-9C5A7B5DE40C}"/>
              </a:ext>
            </a:extLst>
          </p:cNvPr>
          <p:cNvSpPr txBox="1"/>
          <p:nvPr/>
        </p:nvSpPr>
        <p:spPr>
          <a:xfrm>
            <a:off x="4691530" y="2115671"/>
            <a:ext cx="6837076" cy="390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Achieve Brown County </a:t>
            </a:r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</a:rPr>
              <a:t>convenes</a:t>
            </a: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</a:rPr>
              <a:t>facilitates</a:t>
            </a: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 and </a:t>
            </a:r>
            <a:r>
              <a:rPr lang="en-US" sz="2400" b="1" dirty="0">
                <a:latin typeface="Gadugi" panose="020B0502040204020203" pitchFamily="34" charset="0"/>
                <a:ea typeface="Gadugi" panose="020B0502040204020203" pitchFamily="34" charset="0"/>
              </a:rPr>
              <a:t>supports</a:t>
            </a:r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 the collaborative efforts of businesses, non-profits, schools, government agencies and individual community members to create a truly equitable Brown County in which ALL young people have what they need to succeed in school, work and life.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E8CAD5-C91F-4C6B-AA81-80BE7006425D}"/>
              </a:ext>
            </a:extLst>
          </p:cNvPr>
          <p:cNvCxnSpPr/>
          <p:nvPr/>
        </p:nvCxnSpPr>
        <p:spPr>
          <a:xfrm>
            <a:off x="4289928" y="2352261"/>
            <a:ext cx="0" cy="4505739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F1EF7B-2DA1-4C38-905E-5D9748FD41B3}"/>
              </a:ext>
            </a:extLst>
          </p:cNvPr>
          <p:cNvSpPr txBox="1"/>
          <p:nvPr/>
        </p:nvSpPr>
        <p:spPr>
          <a:xfrm>
            <a:off x="11240086" y="6417114"/>
            <a:ext cx="89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ACACA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33165032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Boy png download - 724*865 - Free Transparent African ...">
            <a:extLst>
              <a:ext uri="{FF2B5EF4-FFF2-40B4-BE49-F238E27FC236}">
                <a16:creationId xmlns:a16="http://schemas.microsoft.com/office/drawing/2014/main" id="{1E93E03F-BDEB-41BB-8767-1625B3EF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A3E5">
                <a:tint val="45000"/>
                <a:satMod val="400000"/>
              </a:srgb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52" y="365220"/>
            <a:ext cx="8494644" cy="830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CE2568-A2CA-4FD8-8BE4-70E2D3374F64}"/>
              </a:ext>
            </a:extLst>
          </p:cNvPr>
          <p:cNvSpPr/>
          <p:nvPr/>
        </p:nvSpPr>
        <p:spPr>
          <a:xfrm>
            <a:off x="3988558" y="1796293"/>
            <a:ext cx="7427844" cy="2828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Shared Community Vision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Build and maintain a shared community vision and common framework for measurably improving outcomes from cradle to career.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EEBBD4-B46E-445A-AF85-2805837C7A15}"/>
              </a:ext>
            </a:extLst>
          </p:cNvPr>
          <p:cNvCxnSpPr>
            <a:cxnSpLocks/>
          </p:cNvCxnSpPr>
          <p:nvPr/>
        </p:nvCxnSpPr>
        <p:spPr>
          <a:xfrm>
            <a:off x="8025222" y="5179131"/>
            <a:ext cx="0" cy="1783457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C75938-2FB3-4A0F-A3ED-0C498EEE60C7}"/>
              </a:ext>
            </a:extLst>
          </p:cNvPr>
          <p:cNvCxnSpPr>
            <a:cxnSpLocks/>
          </p:cNvCxnSpPr>
          <p:nvPr/>
        </p:nvCxnSpPr>
        <p:spPr>
          <a:xfrm>
            <a:off x="4297082" y="0"/>
            <a:ext cx="0" cy="800847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6742EE-B75B-4865-AEA3-A551FE0312A1}"/>
              </a:ext>
            </a:extLst>
          </p:cNvPr>
          <p:cNvSpPr txBox="1"/>
          <p:nvPr/>
        </p:nvSpPr>
        <p:spPr>
          <a:xfrm>
            <a:off x="581144" y="1039905"/>
            <a:ext cx="209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2060">
                    <a:alpha val="40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 Process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EE84D7-1DDA-48C6-A03E-DFE3087E1A5B}"/>
              </a:ext>
            </a:extLst>
          </p:cNvPr>
          <p:cNvSpPr/>
          <p:nvPr/>
        </p:nvSpPr>
        <p:spPr>
          <a:xfrm>
            <a:off x="11314408" y="6416600"/>
            <a:ext cx="817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5DD3A-FBA5-4617-814B-58992C62970D}"/>
              </a:ext>
            </a:extLst>
          </p:cNvPr>
          <p:cNvSpPr txBox="1"/>
          <p:nvPr/>
        </p:nvSpPr>
        <p:spPr>
          <a:xfrm>
            <a:off x="145510" y="191808"/>
            <a:ext cx="36708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0" spc="-2400" dirty="0">
                <a:solidFill>
                  <a:schemeClr val="bg1">
                    <a:alpha val="31000"/>
                  </a:schemeClr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5692268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6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F24FD-38F7-4555-A2AE-1FD13211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-1012026" y="1115348"/>
            <a:ext cx="5978280" cy="89580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CE2568-A2CA-4FD8-8BE4-70E2D3374F64}"/>
              </a:ext>
            </a:extLst>
          </p:cNvPr>
          <p:cNvSpPr/>
          <p:nvPr/>
        </p:nvSpPr>
        <p:spPr>
          <a:xfrm>
            <a:off x="313043" y="1570704"/>
            <a:ext cx="7761159" cy="3474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Evidence-Based Decision Making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Collect, research and analyze community data to paint a complete picture of what’s going on with young people and inform and guide collective decision-making.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EEBBD4-B46E-445A-AF85-2805837C7A15}"/>
              </a:ext>
            </a:extLst>
          </p:cNvPr>
          <p:cNvCxnSpPr>
            <a:cxnSpLocks/>
          </p:cNvCxnSpPr>
          <p:nvPr/>
        </p:nvCxnSpPr>
        <p:spPr>
          <a:xfrm>
            <a:off x="4323926" y="5316131"/>
            <a:ext cx="0" cy="1783457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C75938-2FB3-4A0F-A3ED-0C498EEE60C7}"/>
              </a:ext>
            </a:extLst>
          </p:cNvPr>
          <p:cNvCxnSpPr>
            <a:cxnSpLocks/>
          </p:cNvCxnSpPr>
          <p:nvPr/>
        </p:nvCxnSpPr>
        <p:spPr>
          <a:xfrm>
            <a:off x="8026079" y="0"/>
            <a:ext cx="0" cy="800847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6742EE-B75B-4865-AEA3-A551FE0312A1}"/>
              </a:ext>
            </a:extLst>
          </p:cNvPr>
          <p:cNvSpPr txBox="1"/>
          <p:nvPr/>
        </p:nvSpPr>
        <p:spPr>
          <a:xfrm>
            <a:off x="9086465" y="971913"/>
            <a:ext cx="209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2">
                    <a:lumMod val="50000"/>
                    <a:alpha val="4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CB6A19-4A4F-4F61-99BF-EFDD8BB7C731}"/>
              </a:ext>
            </a:extLst>
          </p:cNvPr>
          <p:cNvSpPr/>
          <p:nvPr/>
        </p:nvSpPr>
        <p:spPr>
          <a:xfrm>
            <a:off x="11307373" y="6419630"/>
            <a:ext cx="817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5DD3A-FBA5-4617-814B-58992C62970D}"/>
              </a:ext>
            </a:extLst>
          </p:cNvPr>
          <p:cNvSpPr txBox="1"/>
          <p:nvPr/>
        </p:nvSpPr>
        <p:spPr>
          <a:xfrm>
            <a:off x="7922940" y="267772"/>
            <a:ext cx="442479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0" spc="-2400" dirty="0">
                <a:solidFill>
                  <a:schemeClr val="bg1">
                    <a:alpha val="31000"/>
                  </a:schemeClr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89171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41CF437-CF3F-41CF-BF47-BDBD278F8B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70" y="353290"/>
            <a:ext cx="4769224" cy="77889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CE2568-A2CA-4FD8-8BE4-70E2D3374F64}"/>
              </a:ext>
            </a:extLst>
          </p:cNvPr>
          <p:cNvSpPr/>
          <p:nvPr/>
        </p:nvSpPr>
        <p:spPr>
          <a:xfrm>
            <a:off x="3988558" y="1796293"/>
            <a:ext cx="7427844" cy="2828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Collaborative Action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Align on and pursue sustainable, collaborative action that makes the biggest difference and affects systems change.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EEBBD4-B46E-445A-AF85-2805837C7A15}"/>
              </a:ext>
            </a:extLst>
          </p:cNvPr>
          <p:cNvCxnSpPr>
            <a:cxnSpLocks/>
          </p:cNvCxnSpPr>
          <p:nvPr/>
        </p:nvCxnSpPr>
        <p:spPr>
          <a:xfrm>
            <a:off x="8025222" y="5179131"/>
            <a:ext cx="0" cy="1783457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C75938-2FB3-4A0F-A3ED-0C498EEE60C7}"/>
              </a:ext>
            </a:extLst>
          </p:cNvPr>
          <p:cNvCxnSpPr>
            <a:cxnSpLocks/>
          </p:cNvCxnSpPr>
          <p:nvPr/>
        </p:nvCxnSpPr>
        <p:spPr>
          <a:xfrm>
            <a:off x="4325218" y="0"/>
            <a:ext cx="0" cy="800847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6742EE-B75B-4865-AEA3-A551FE0312A1}"/>
              </a:ext>
            </a:extLst>
          </p:cNvPr>
          <p:cNvSpPr txBox="1"/>
          <p:nvPr/>
        </p:nvSpPr>
        <p:spPr>
          <a:xfrm>
            <a:off x="581144" y="1039905"/>
            <a:ext cx="209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6">
                    <a:lumMod val="50000"/>
                    <a:alpha val="4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451545-A170-4EBB-88E2-DFB91488C1A7}"/>
              </a:ext>
            </a:extLst>
          </p:cNvPr>
          <p:cNvSpPr/>
          <p:nvPr/>
        </p:nvSpPr>
        <p:spPr>
          <a:xfrm>
            <a:off x="11311354" y="6437701"/>
            <a:ext cx="817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5DD3A-FBA5-4617-814B-58992C62970D}"/>
              </a:ext>
            </a:extLst>
          </p:cNvPr>
          <p:cNvSpPr txBox="1"/>
          <p:nvPr/>
        </p:nvSpPr>
        <p:spPr>
          <a:xfrm>
            <a:off x="-205411" y="231913"/>
            <a:ext cx="440088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0" spc="-2400" dirty="0">
                <a:solidFill>
                  <a:schemeClr val="bg1">
                    <a:alpha val="31000"/>
                  </a:schemeClr>
                </a:solidFill>
                <a:latin typeface="Bahnschrift SemiCondensed" panose="020B0502040204020203" pitchFamily="34" charset="0"/>
                <a:ea typeface="Gadugi" panose="020B0502040204020203" pitchFamily="34" charset="0"/>
                <a:cs typeface="Mangal" panose="020B0502040204020203" pitchFamily="18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37793537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Operation 10">
            <a:extLst>
              <a:ext uri="{FF2B5EF4-FFF2-40B4-BE49-F238E27FC236}">
                <a16:creationId xmlns:a16="http://schemas.microsoft.com/office/drawing/2014/main" id="{ACB8C949-2118-40F5-9CB4-714DCEA426F2}"/>
              </a:ext>
            </a:extLst>
          </p:cNvPr>
          <p:cNvSpPr/>
          <p:nvPr/>
        </p:nvSpPr>
        <p:spPr>
          <a:xfrm rot="5400000">
            <a:off x="5096368" y="-299201"/>
            <a:ext cx="5190145" cy="917102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5708"/>
              <a:gd name="connsiteY0" fmla="*/ 50 h 10050"/>
              <a:gd name="connsiteX1" fmla="*/ 15708 w 15708"/>
              <a:gd name="connsiteY1" fmla="*/ 0 h 10050"/>
              <a:gd name="connsiteX2" fmla="*/ 8000 w 15708"/>
              <a:gd name="connsiteY2" fmla="*/ 10050 h 10050"/>
              <a:gd name="connsiteX3" fmla="*/ 2000 w 15708"/>
              <a:gd name="connsiteY3" fmla="*/ 10050 h 10050"/>
              <a:gd name="connsiteX4" fmla="*/ 0 w 15708"/>
              <a:gd name="connsiteY4" fmla="*/ 50 h 10050"/>
              <a:gd name="connsiteX0" fmla="*/ 0 w 17570"/>
              <a:gd name="connsiteY0" fmla="*/ 0 h 12157"/>
              <a:gd name="connsiteX1" fmla="*/ 17570 w 17570"/>
              <a:gd name="connsiteY1" fmla="*/ 2107 h 12157"/>
              <a:gd name="connsiteX2" fmla="*/ 9862 w 17570"/>
              <a:gd name="connsiteY2" fmla="*/ 12157 h 12157"/>
              <a:gd name="connsiteX3" fmla="*/ 3862 w 17570"/>
              <a:gd name="connsiteY3" fmla="*/ 12157 h 12157"/>
              <a:gd name="connsiteX4" fmla="*/ 0 w 17570"/>
              <a:gd name="connsiteY4" fmla="*/ 0 h 12157"/>
              <a:gd name="connsiteX0" fmla="*/ 0 w 17539"/>
              <a:gd name="connsiteY0" fmla="*/ 0 h 12157"/>
              <a:gd name="connsiteX1" fmla="*/ 17539 w 17539"/>
              <a:gd name="connsiteY1" fmla="*/ 26 h 12157"/>
              <a:gd name="connsiteX2" fmla="*/ 9862 w 17539"/>
              <a:gd name="connsiteY2" fmla="*/ 12157 h 12157"/>
              <a:gd name="connsiteX3" fmla="*/ 3862 w 17539"/>
              <a:gd name="connsiteY3" fmla="*/ 12157 h 12157"/>
              <a:gd name="connsiteX4" fmla="*/ 0 w 17539"/>
              <a:gd name="connsiteY4" fmla="*/ 0 h 12157"/>
              <a:gd name="connsiteX0" fmla="*/ 0 w 16745"/>
              <a:gd name="connsiteY0" fmla="*/ 0 h 12271"/>
              <a:gd name="connsiteX1" fmla="*/ 16745 w 16745"/>
              <a:gd name="connsiteY1" fmla="*/ 140 h 12271"/>
              <a:gd name="connsiteX2" fmla="*/ 9068 w 16745"/>
              <a:gd name="connsiteY2" fmla="*/ 12271 h 12271"/>
              <a:gd name="connsiteX3" fmla="*/ 3068 w 16745"/>
              <a:gd name="connsiteY3" fmla="*/ 12271 h 12271"/>
              <a:gd name="connsiteX4" fmla="*/ 0 w 16745"/>
              <a:gd name="connsiteY4" fmla="*/ 0 h 12271"/>
              <a:gd name="connsiteX0" fmla="*/ 0 w 16684"/>
              <a:gd name="connsiteY0" fmla="*/ 0 h 12271"/>
              <a:gd name="connsiteX1" fmla="*/ 16684 w 16684"/>
              <a:gd name="connsiteY1" fmla="*/ 14 h 12271"/>
              <a:gd name="connsiteX2" fmla="*/ 9068 w 16684"/>
              <a:gd name="connsiteY2" fmla="*/ 12271 h 12271"/>
              <a:gd name="connsiteX3" fmla="*/ 3068 w 16684"/>
              <a:gd name="connsiteY3" fmla="*/ 12271 h 12271"/>
              <a:gd name="connsiteX4" fmla="*/ 0 w 16684"/>
              <a:gd name="connsiteY4" fmla="*/ 0 h 12271"/>
              <a:gd name="connsiteX0" fmla="*/ 0 w 16806"/>
              <a:gd name="connsiteY0" fmla="*/ 0 h 12271"/>
              <a:gd name="connsiteX1" fmla="*/ 16806 w 16806"/>
              <a:gd name="connsiteY1" fmla="*/ 14 h 12271"/>
              <a:gd name="connsiteX2" fmla="*/ 9068 w 16806"/>
              <a:gd name="connsiteY2" fmla="*/ 12271 h 12271"/>
              <a:gd name="connsiteX3" fmla="*/ 3068 w 16806"/>
              <a:gd name="connsiteY3" fmla="*/ 12271 h 12271"/>
              <a:gd name="connsiteX4" fmla="*/ 0 w 16806"/>
              <a:gd name="connsiteY4" fmla="*/ 0 h 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" h="12271">
                <a:moveTo>
                  <a:pt x="0" y="0"/>
                </a:moveTo>
                <a:lnTo>
                  <a:pt x="16806" y="14"/>
                </a:lnTo>
                <a:lnTo>
                  <a:pt x="9068" y="12271"/>
                </a:lnTo>
                <a:lnTo>
                  <a:pt x="3068" y="12271"/>
                </a:lnTo>
                <a:lnTo>
                  <a:pt x="0" y="0"/>
                </a:lnTo>
                <a:close/>
              </a:path>
            </a:pathLst>
          </a:custGeom>
          <a:solidFill>
            <a:srgbClr val="EC691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20D2FF-126A-4B9E-97E0-820C85705F51}"/>
              </a:ext>
            </a:extLst>
          </p:cNvPr>
          <p:cNvSpPr>
            <a:spLocks noChangeAspect="1"/>
          </p:cNvSpPr>
          <p:nvPr/>
        </p:nvSpPr>
        <p:spPr>
          <a:xfrm>
            <a:off x="890937" y="1330588"/>
            <a:ext cx="4434840" cy="4443984"/>
          </a:xfrm>
          <a:prstGeom prst="ellipse">
            <a:avLst/>
          </a:prstGeom>
          <a:noFill/>
          <a:ln w="31750">
            <a:solidFill>
              <a:srgbClr val="BFBF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74BF467-5C0F-46C5-8D62-77CF1BE5C50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37" y="5266585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CD087D5-578A-4FAC-B96E-1648822EF8D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37" y="825610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79107-36D7-484D-8FCF-C4486C7FC7B7}"/>
              </a:ext>
            </a:extLst>
          </p:cNvPr>
          <p:cNvSpPr txBox="1"/>
          <p:nvPr/>
        </p:nvSpPr>
        <p:spPr>
          <a:xfrm>
            <a:off x="4533925" y="3938410"/>
            <a:ext cx="15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25563"/>
                </a:solidFill>
                <a:latin typeface="Gadugi" panose="020B0502040204020203" pitchFamily="34" charset="0"/>
                <a:ea typeface="Gadugi" panose="020B0502040204020203" pitchFamily="34" charset="0"/>
                <a:cs typeface="Gautami" panose="020B0502040204020203" pitchFamily="34" charset="0"/>
              </a:rPr>
              <a:t>Courage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AAFCE-51E5-4CFE-8460-5D76DC1EF3FB}"/>
              </a:ext>
            </a:extLst>
          </p:cNvPr>
          <p:cNvSpPr txBox="1"/>
          <p:nvPr/>
        </p:nvSpPr>
        <p:spPr>
          <a:xfrm>
            <a:off x="2316505" y="6237292"/>
            <a:ext cx="15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25563"/>
                </a:solidFill>
                <a:latin typeface="Gadugi" panose="020B0502040204020203" pitchFamily="34" charset="0"/>
                <a:ea typeface="Gadugi" panose="020B0502040204020203" pitchFamily="34" charset="0"/>
                <a:cs typeface="Gautami" panose="020B0502040204020203" pitchFamily="34" charset="0"/>
              </a:rPr>
              <a:t>Progress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C260CD-5C51-4CA2-AC73-AE575D2982AD}"/>
              </a:ext>
            </a:extLst>
          </p:cNvPr>
          <p:cNvSpPr txBox="1"/>
          <p:nvPr/>
        </p:nvSpPr>
        <p:spPr>
          <a:xfrm>
            <a:off x="96659" y="3938410"/>
            <a:ext cx="15837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25563"/>
                </a:solidFill>
                <a:latin typeface="Gadugi" panose="020B0502040204020203" pitchFamily="34" charset="0"/>
                <a:ea typeface="Gadugi" panose="020B0502040204020203" pitchFamily="34" charset="0"/>
                <a:cs typeface="Gautami" panose="020B0502040204020203" pitchFamily="34" charset="0"/>
              </a:rPr>
              <a:t>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51770-6ADF-470A-8AD1-DDB83D859DAD}"/>
              </a:ext>
            </a:extLst>
          </p:cNvPr>
          <p:cNvSpPr txBox="1"/>
          <p:nvPr/>
        </p:nvSpPr>
        <p:spPr>
          <a:xfrm>
            <a:off x="2316504" y="1798791"/>
            <a:ext cx="15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25563"/>
                </a:solidFill>
                <a:latin typeface="Gadugi" panose="020B0502040204020203" pitchFamily="34" charset="0"/>
                <a:ea typeface="Gadugi" panose="020B0502040204020203" pitchFamily="34" charset="0"/>
                <a:cs typeface="Gautami" panose="020B0502040204020203" pitchFamily="34" charset="0"/>
              </a:rPr>
              <a:t>Results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83172D7-74AB-4B99-9CAF-7AD307EEDA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39" y="2605147"/>
            <a:ext cx="1892808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66BC4A-8C58-49B7-911A-C361F0A894D8}"/>
              </a:ext>
            </a:extLst>
          </p:cNvPr>
          <p:cNvSpPr/>
          <p:nvPr/>
        </p:nvSpPr>
        <p:spPr>
          <a:xfrm>
            <a:off x="4301513" y="850800"/>
            <a:ext cx="3611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Our Values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D6732-85D3-4F8D-9EB8-70EE4DBCC811}"/>
              </a:ext>
            </a:extLst>
          </p:cNvPr>
          <p:cNvSpPr txBox="1"/>
          <p:nvPr/>
        </p:nvSpPr>
        <p:spPr>
          <a:xfrm>
            <a:off x="6604994" y="2245391"/>
            <a:ext cx="5474793" cy="33782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utami" panose="020B0502040204020203" pitchFamily="34" charset="0"/>
              </a:rPr>
              <a:t>Commitment to Equity</a:t>
            </a:r>
          </a:p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We seek and value all types of diversity, put equity into action daily and strive to dismantle inequities, including those present in ourselves, our organization and our community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Gautami" panose="020B0502040204020203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F82948-1E9C-48D9-BE40-329E32238BE0}"/>
              </a:ext>
            </a:extLst>
          </p:cNvPr>
          <p:cNvCxnSpPr>
            <a:cxnSpLocks/>
          </p:cNvCxnSpPr>
          <p:nvPr/>
        </p:nvCxnSpPr>
        <p:spPr>
          <a:xfrm>
            <a:off x="8025222" y="65741"/>
            <a:ext cx="0" cy="80084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B85682-11A4-4020-B0A2-C8FD70324E5B}"/>
              </a:ext>
            </a:extLst>
          </p:cNvPr>
          <p:cNvCxnSpPr>
            <a:cxnSpLocks/>
          </p:cNvCxnSpPr>
          <p:nvPr/>
        </p:nvCxnSpPr>
        <p:spPr>
          <a:xfrm>
            <a:off x="4279149" y="6200588"/>
            <a:ext cx="0" cy="6574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2C19A3-E1F5-4559-8DCB-928E5E7E860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83" y="2973174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2833BC-DD2B-498C-9857-0595D2B9DC7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1" y="2973174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5925D5-BA6B-483F-9A78-73B400D82C34}"/>
              </a:ext>
            </a:extLst>
          </p:cNvPr>
          <p:cNvSpPr txBox="1"/>
          <p:nvPr/>
        </p:nvSpPr>
        <p:spPr>
          <a:xfrm>
            <a:off x="11240086" y="6417114"/>
            <a:ext cx="89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3BBC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343960832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8763FC-859A-4C99-8C3C-6A8D61B20A35}"/>
              </a:ext>
            </a:extLst>
          </p:cNvPr>
          <p:cNvSpPr txBox="1"/>
          <p:nvPr/>
        </p:nvSpPr>
        <p:spPr>
          <a:xfrm>
            <a:off x="531897" y="2880149"/>
            <a:ext cx="2665506" cy="231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  <a:t>Convened and facilitated a partnership between all three county health care systems and the Birth to 3 Program to develop and implement a standardized</a:t>
            </a:r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 system of developmental screening and care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1C8F7-4FFE-40BC-8A38-7E39DB8B4249}"/>
              </a:ext>
            </a:extLst>
          </p:cNvPr>
          <p:cNvSpPr txBox="1"/>
          <p:nvPr/>
        </p:nvSpPr>
        <p:spPr>
          <a:xfrm>
            <a:off x="4763247" y="2880149"/>
            <a:ext cx="2665506" cy="20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  <a:t>Convened and facilitated a partnership between four of the county’s eight school districts and multiple non-profits to develop and implement a standardized</a:t>
            </a:r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 system of mentoring</a:t>
            </a:r>
            <a:endParaRPr lang="en-US" sz="16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320FC-E572-4BF4-9630-10FCC218B60A}"/>
              </a:ext>
            </a:extLst>
          </p:cNvPr>
          <p:cNvSpPr txBox="1"/>
          <p:nvPr/>
        </p:nvSpPr>
        <p:spPr>
          <a:xfrm>
            <a:off x="8994597" y="2880149"/>
            <a:ext cx="2665506" cy="20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  <a:t>Built and populated a </a:t>
            </a:r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Community Information System* </a:t>
            </a:r>
            <a: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  <a:t>for combining individual record-level</a:t>
            </a:r>
            <a:b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  <a:t>data from entities across</a:t>
            </a:r>
            <a:b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1600" dirty="0">
                <a:latin typeface="Gadugi" panose="020B0502040204020203" pitchFamily="34" charset="0"/>
                <a:ea typeface="Gadugi" panose="020B0502040204020203" pitchFamily="34" charset="0"/>
              </a:rPr>
              <a:t>public, private and education sectors</a:t>
            </a:r>
          </a:p>
        </p:txBody>
      </p:sp>
      <p:pic>
        <p:nvPicPr>
          <p:cNvPr id="8" name="Graphic 7" descr="Heart">
            <a:extLst>
              <a:ext uri="{FF2B5EF4-FFF2-40B4-BE49-F238E27FC236}">
                <a16:creationId xmlns:a16="http://schemas.microsoft.com/office/drawing/2014/main" id="{98024780-10A9-4EA9-944D-3E3E1EC65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7450" y="1908007"/>
            <a:ext cx="914400" cy="914400"/>
          </a:xfrm>
          <a:prstGeom prst="rect">
            <a:avLst/>
          </a:prstGeom>
        </p:spPr>
      </p:pic>
      <p:pic>
        <p:nvPicPr>
          <p:cNvPr id="10" name="Graphic 9" descr="Schoolhouse">
            <a:extLst>
              <a:ext uri="{FF2B5EF4-FFF2-40B4-BE49-F238E27FC236}">
                <a16:creationId xmlns:a16="http://schemas.microsoft.com/office/drawing/2014/main" id="{307182B5-D739-4949-A805-888A2B0BF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908007"/>
            <a:ext cx="914400" cy="914400"/>
          </a:xfrm>
          <a:prstGeom prst="rect">
            <a:avLst/>
          </a:prstGeom>
        </p:spPr>
      </p:pic>
      <p:pic>
        <p:nvPicPr>
          <p:cNvPr id="12" name="Graphic 11" descr="Bar graph with upward trend">
            <a:extLst>
              <a:ext uri="{FF2B5EF4-FFF2-40B4-BE49-F238E27FC236}">
                <a16:creationId xmlns:a16="http://schemas.microsoft.com/office/drawing/2014/main" id="{E9075C19-C5DC-4CD9-935F-1BCFA9B2A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0941" y="2016540"/>
            <a:ext cx="812818" cy="8128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5951C1-9028-4E99-8AD9-99BE95DB7A91}"/>
              </a:ext>
            </a:extLst>
          </p:cNvPr>
          <p:cNvSpPr txBox="1"/>
          <p:nvPr/>
        </p:nvSpPr>
        <p:spPr>
          <a:xfrm>
            <a:off x="3681501" y="2791629"/>
            <a:ext cx="597648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>
                <a:solidFill>
                  <a:schemeClr val="bg1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CF020-10D9-4667-8E0B-DCE09FFA609D}"/>
              </a:ext>
            </a:extLst>
          </p:cNvPr>
          <p:cNvSpPr txBox="1"/>
          <p:nvPr/>
        </p:nvSpPr>
        <p:spPr>
          <a:xfrm>
            <a:off x="7912851" y="2791629"/>
            <a:ext cx="597648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0" b="1" dirty="0">
                <a:solidFill>
                  <a:schemeClr val="bg1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+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C3E7F8-5A28-4291-9BC2-DAD26A643F23}"/>
              </a:ext>
            </a:extLst>
          </p:cNvPr>
          <p:cNvCxnSpPr>
            <a:cxnSpLocks/>
          </p:cNvCxnSpPr>
          <p:nvPr/>
        </p:nvCxnSpPr>
        <p:spPr>
          <a:xfrm>
            <a:off x="4263926" y="75168"/>
            <a:ext cx="0" cy="80084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B48DF6-A753-494B-BB81-B04F834A367C}"/>
              </a:ext>
            </a:extLst>
          </p:cNvPr>
          <p:cNvSpPr txBox="1"/>
          <p:nvPr/>
        </p:nvSpPr>
        <p:spPr>
          <a:xfrm>
            <a:off x="3083859" y="992110"/>
            <a:ext cx="6024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A3E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Making a Difference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605E0-9864-4612-BCF3-C559785CE2CD}"/>
              </a:ext>
            </a:extLst>
          </p:cNvPr>
          <p:cNvSpPr txBox="1"/>
          <p:nvPr/>
        </p:nvSpPr>
        <p:spPr>
          <a:xfrm>
            <a:off x="1601693" y="5360324"/>
            <a:ext cx="8988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  <a:t>Brown County is the only community in the country where these three things exist.</a:t>
            </a:r>
          </a:p>
          <a:p>
            <a:pPr algn="ctr"/>
            <a:endParaRPr lang="en-US" sz="1400" i="1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1400" i="1" dirty="0">
                <a:latin typeface="Gadugi" panose="020B0502040204020203" pitchFamily="34" charset="0"/>
                <a:ea typeface="Gadugi" panose="020B0502040204020203" pitchFamily="34" charset="0"/>
              </a:rPr>
              <a:t>* Originally developed by the Brown County United Way and co-owned by Achieve Brown County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4699C2-8178-4B18-8E9F-BEE23448F5DF}"/>
              </a:ext>
            </a:extLst>
          </p:cNvPr>
          <p:cNvCxnSpPr>
            <a:cxnSpLocks/>
          </p:cNvCxnSpPr>
          <p:nvPr/>
        </p:nvCxnSpPr>
        <p:spPr>
          <a:xfrm>
            <a:off x="8040442" y="6200588"/>
            <a:ext cx="0" cy="6574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6FA41B-109B-4C70-8314-1E80E4B880E8}"/>
              </a:ext>
            </a:extLst>
          </p:cNvPr>
          <p:cNvSpPr txBox="1"/>
          <p:nvPr/>
        </p:nvSpPr>
        <p:spPr>
          <a:xfrm>
            <a:off x="11240086" y="6417114"/>
            <a:ext cx="89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3BBC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6558873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A5638D-316F-48C0-894F-7CADC0591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5"/>
          <a:stretch/>
        </p:blipFill>
        <p:spPr>
          <a:xfrm>
            <a:off x="764988" y="2685072"/>
            <a:ext cx="10662024" cy="41729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ACAA45-F84A-4F67-BFE1-C4B3CCB67CBB}"/>
              </a:ext>
            </a:extLst>
          </p:cNvPr>
          <p:cNvSpPr/>
          <p:nvPr/>
        </p:nvSpPr>
        <p:spPr>
          <a:xfrm>
            <a:off x="0" y="568019"/>
            <a:ext cx="12192000" cy="2120218"/>
          </a:xfrm>
          <a:prstGeom prst="rect">
            <a:avLst/>
          </a:prstGeom>
          <a:solidFill>
            <a:srgbClr val="00A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3216A-4416-4370-BED1-6B9B8EE3B649}"/>
              </a:ext>
            </a:extLst>
          </p:cNvPr>
          <p:cNvSpPr txBox="1"/>
          <p:nvPr/>
        </p:nvSpPr>
        <p:spPr>
          <a:xfrm>
            <a:off x="2799987" y="107972"/>
            <a:ext cx="59764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F80C2-A6AD-4D3A-B24A-D04DBC61ADB6}"/>
              </a:ext>
            </a:extLst>
          </p:cNvPr>
          <p:cNvSpPr txBox="1"/>
          <p:nvPr/>
        </p:nvSpPr>
        <p:spPr>
          <a:xfrm>
            <a:off x="3914595" y="656059"/>
            <a:ext cx="6287240" cy="1957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Created the conditions for </a:t>
            </a:r>
            <a:b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community-led collective impact </a:t>
            </a:r>
            <a:b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that have led to significant improvements in five measured outcomes critical to the success</a:t>
            </a:r>
            <a:b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of Brown County youth</a:t>
            </a:r>
            <a:endParaRPr lang="en-US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6E5B3-C57D-4C23-ADE3-C0E581317842}"/>
              </a:ext>
            </a:extLst>
          </p:cNvPr>
          <p:cNvSpPr txBox="1"/>
          <p:nvPr/>
        </p:nvSpPr>
        <p:spPr>
          <a:xfrm>
            <a:off x="2882348" y="5565912"/>
            <a:ext cx="6427304" cy="923330"/>
          </a:xfrm>
          <a:prstGeom prst="rect">
            <a:avLst/>
          </a:prstGeom>
          <a:solidFill>
            <a:srgbClr val="FF5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Difference MADE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4B034-748B-4564-ADE7-AA62B38F3047}"/>
              </a:ext>
            </a:extLst>
          </p:cNvPr>
          <p:cNvSpPr txBox="1"/>
          <p:nvPr/>
        </p:nvSpPr>
        <p:spPr>
          <a:xfrm>
            <a:off x="10916530" y="6417114"/>
            <a:ext cx="121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1E1E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 WHAT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78ACCE-EC13-4AFF-B95B-43E7DE63A252}"/>
              </a:ext>
            </a:extLst>
          </p:cNvPr>
          <p:cNvCxnSpPr>
            <a:cxnSpLocks/>
          </p:cNvCxnSpPr>
          <p:nvPr/>
        </p:nvCxnSpPr>
        <p:spPr>
          <a:xfrm>
            <a:off x="8044077" y="75168"/>
            <a:ext cx="0" cy="42686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893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 X 9 Theme">
  <a:themeElements>
    <a:clrScheme name="ST brand colors">
      <a:dk1>
        <a:srgbClr val="415563"/>
      </a:dk1>
      <a:lt1>
        <a:srgbClr val="E87722"/>
      </a:lt1>
      <a:dk2>
        <a:srgbClr val="44546A"/>
      </a:dk2>
      <a:lt2>
        <a:srgbClr val="E7E6E6"/>
      </a:lt2>
      <a:accent1>
        <a:srgbClr val="415563"/>
      </a:accent1>
      <a:accent2>
        <a:srgbClr val="E87722"/>
      </a:accent2>
      <a:accent3>
        <a:srgbClr val="91679B"/>
      </a:accent3>
      <a:accent4>
        <a:srgbClr val="DD574C"/>
      </a:accent4>
      <a:accent5>
        <a:srgbClr val="44B2D5"/>
      </a:accent5>
      <a:accent6>
        <a:srgbClr val="EFC947"/>
      </a:accent6>
      <a:hlink>
        <a:srgbClr val="2AA3B7"/>
      </a:hlink>
      <a:folHlink>
        <a:srgbClr val="41556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iveTogether_PP_Core Slides_16.9_FINAL_June2020" id="{979AF2F4-D703-8445-9B9E-D55097ADC071}" vid="{AB1875D4-987A-4B42-A781-946DDB257820}"/>
    </a:ext>
  </a:extLst>
</a:theme>
</file>

<file path=ppt/theme/theme3.xml><?xml version="1.0" encoding="utf-8"?>
<a:theme xmlns:a="http://schemas.openxmlformats.org/drawingml/2006/main" name="Default Theme">
  <a:themeElements>
    <a:clrScheme name="PX - Theme 14 -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6EC4A0"/>
      </a:accent1>
      <a:accent2>
        <a:srgbClr val="5AB7EE"/>
      </a:accent2>
      <a:accent3>
        <a:srgbClr val="2F74CD"/>
      </a:accent3>
      <a:accent4>
        <a:srgbClr val="2557AC"/>
      </a:accent4>
      <a:accent5>
        <a:srgbClr val="2F2E2F"/>
      </a:accent5>
      <a:accent6>
        <a:srgbClr val="DFDFDF"/>
      </a:accent6>
      <a:hlink>
        <a:srgbClr val="F33B48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21A8585DEEE41940CF5ED13369F80" ma:contentTypeVersion="9" ma:contentTypeDescription="Create a new document." ma:contentTypeScope="" ma:versionID="755a85baa97325873de75d6af0565f4e">
  <xsd:schema xmlns:xsd="http://www.w3.org/2001/XMLSchema" xmlns:xs="http://www.w3.org/2001/XMLSchema" xmlns:p="http://schemas.microsoft.com/office/2006/metadata/properties" xmlns:ns3="27499703-161d-4bd0-a18f-cd681019771a" targetNamespace="http://schemas.microsoft.com/office/2006/metadata/properties" ma:root="true" ma:fieldsID="93600ca50f669f0a488c18b79140c8ab" ns3:_="">
    <xsd:import namespace="27499703-161d-4bd0-a18f-cd68101977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99703-161d-4bd0-a18f-cd6810197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91BB0E-7200-461C-BDBE-DE5EAAAFA8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499703-161d-4bd0-a18f-cd68101977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02AA5C-12D6-4639-A937-2214FD39D4C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27499703-161d-4bd0-a18f-cd681019771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081F4A-3E81-4614-BE2B-C8AB0900B9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6689</TotalTime>
  <Words>1012</Words>
  <Application>Microsoft Office PowerPoint</Application>
  <PresentationFormat>Widescreen</PresentationFormat>
  <Paragraphs>235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Arimo</vt:lpstr>
      <vt:lpstr>Bahnschrift SemiCondensed</vt:lpstr>
      <vt:lpstr>Calibri</vt:lpstr>
      <vt:lpstr>Calibri Light</vt:lpstr>
      <vt:lpstr>Gadugi</vt:lpstr>
      <vt:lpstr>Lato Light</vt:lpstr>
      <vt:lpstr>Poppins</vt:lpstr>
      <vt:lpstr>Poppins Light</vt:lpstr>
      <vt:lpstr>Office Theme</vt:lpstr>
      <vt:lpstr>16 X 9 Theme</vt:lpstr>
      <vt:lpstr>Default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Partnering with Achieve Brown County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Achieve Brown County National Impacts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Spencer Bonnie</dc:creator>
  <cp:lastModifiedBy>Leah Thompson</cp:lastModifiedBy>
  <cp:revision>2</cp:revision>
  <dcterms:created xsi:type="dcterms:W3CDTF">2020-07-15T14:08:44Z</dcterms:created>
  <dcterms:modified xsi:type="dcterms:W3CDTF">2020-10-09T15:41:25Z</dcterms:modified>
</cp:coreProperties>
</file>